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9" r:id="rId2"/>
    <p:sldId id="367" r:id="rId3"/>
    <p:sldId id="468" r:id="rId4"/>
    <p:sldId id="466" r:id="rId5"/>
    <p:sldId id="467" r:id="rId6"/>
    <p:sldId id="478" r:id="rId7"/>
    <p:sldId id="261" r:id="rId8"/>
    <p:sldId id="480" r:id="rId9"/>
    <p:sldId id="267" r:id="rId10"/>
    <p:sldId id="265" r:id="rId11"/>
  </p:sldIdLst>
  <p:sldSz cx="12192000" cy="6858000"/>
  <p:notesSz cx="6858000" cy="9144000"/>
  <p:defaultTextStyle>
    <a:defPPr>
      <a:defRPr lang="en-N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0"/>
    <p:restoredTop sz="94483"/>
  </p:normalViewPr>
  <p:slideViewPr>
    <p:cSldViewPr snapToGrid="0">
      <p:cViewPr varScale="1">
        <p:scale>
          <a:sx n="117" d="100"/>
          <a:sy n="117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741998548556708E-2"/>
          <c:y val="0.21559661120060525"/>
          <c:w val="0.76527792177016829"/>
          <c:h val="0.7023167984040606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30A-0640-A300-077E867F9A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30A-0640-A300-077E867F9A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30A-0640-A300-077E867F9A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530A-0640-A300-077E867F9AA5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2014107-2B20-8945-ACDD-2AE6F7D889C3}" type="CATEGORYNAME">
                      <a:rPr lang="en-US" sz="800"/>
                      <a:pPr>
                        <a:defRPr sz="800"/>
                      </a:pPr>
                      <a:t>[CATEGORY NAME]</a:t>
                    </a:fld>
                    <a:r>
                      <a:rPr lang="en-US" sz="800" baseline="0" dirty="0"/>
                      <a:t>
</a:t>
                    </a:r>
                    <a:fld id="{FC4D74A6-E4E7-D044-9915-EA63D29CF0FC}" type="PERCENTAGE">
                      <a:rPr lang="en-US" sz="800" baseline="0" smtClean="0"/>
                      <a:pPr>
                        <a:defRPr sz="800"/>
                      </a:pPr>
                      <a:t>[PERCENTAGE]</a:t>
                    </a:fld>
                    <a:r>
                      <a:rPr lang="en-US" sz="800" baseline="0" dirty="0"/>
                      <a:t> Market Share [MS]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33431577284415"/>
                      <c:h val="0.107125999957367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0A-0640-A300-077E867F9AA5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4FE318-0CC6-DE40-9849-3FD6147F052D}" type="CATEGORYNAME">
                      <a:rPr lang="en-US" sz="800"/>
                      <a:pPr>
                        <a:defRPr sz="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800" baseline="0" dirty="0"/>
                      <a:t>
</a:t>
                    </a:r>
                    <a:fld id="{73627D55-A350-9C43-91C0-0EF0ADEF1AE1}" type="PERCENTAGE">
                      <a:rPr lang="en-US" sz="800" baseline="0" smtClean="0"/>
                      <a:pPr>
                        <a:defRPr sz="8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r>
                      <a:rPr lang="en-US" sz="800" baseline="0" dirty="0"/>
                      <a:t> MS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30A-0640-A300-077E867F9AA5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D5B2004-9595-264C-A7C9-3820033BB7F1}" type="CATEGORYNAME">
                      <a:rPr lang="en-US" sz="800"/>
                      <a:pPr>
                        <a:defRPr sz="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800" baseline="0" dirty="0"/>
                      <a:t>
</a:t>
                    </a:r>
                    <a:fld id="{21B70DEF-1DFC-B346-B1C0-1656E43E7D41}" type="PERCENTAGE">
                      <a:rPr lang="en-US" sz="800" baseline="0" smtClean="0"/>
                      <a:pPr>
                        <a:defRPr sz="8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r>
                      <a:rPr lang="en-US" sz="800" baseline="0" dirty="0"/>
                      <a:t> MS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30A-0640-A300-077E867F9AA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530A-0640-A300-077E867F9A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SCRUMSTUDY</c:v>
                </c:pt>
                <c:pt idx="1">
                  <c:v>SCRUMALLIANCE</c:v>
                </c:pt>
                <c:pt idx="2">
                  <c:v>SCRUM.ORG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2100</c:v>
                </c:pt>
                <c:pt idx="1">
                  <c:v>50</c:v>
                </c:pt>
                <c:pt idx="2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0A-0640-A300-077E867F9AA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85D5D-EE59-A842-943B-E5F12C1230F0}" type="datetimeFigureOut">
              <a:rPr lang="en-NG" smtClean="0"/>
              <a:t>9/5/24</a:t>
            </a:fld>
            <a:endParaRPr lang="en-N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15D5B-B886-834D-A7D3-092945745FBC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501690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BFCF7-DBAE-4171-B664-49A31DA528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270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Lato" panose="020F0502020204030203" pitchFamily="34" charset="0"/>
              </a:rPr>
              <a:t>Note:</a:t>
            </a:r>
            <a:r>
              <a:rPr lang="en-US" sz="1400" baseline="0" dirty="0">
                <a:latin typeface="Lato" panose="020F0502020204030203" pitchFamily="34" charset="0"/>
              </a:rPr>
              <a:t> Insert your picture by clicking on the Picture Place Holder Icon, then send it back!</a:t>
            </a:r>
            <a:endParaRPr lang="en-US" sz="1400" dirty="0">
              <a:latin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BFCF7-DBAE-4171-B664-49A31DA528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865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Lato" panose="020F0502020204030203" pitchFamily="34" charset="0"/>
              </a:rPr>
              <a:t>Note:</a:t>
            </a:r>
            <a:r>
              <a:rPr lang="en-US" sz="1400" baseline="0" dirty="0">
                <a:latin typeface="Lato" panose="020F0502020204030203" pitchFamily="34" charset="0"/>
              </a:rPr>
              <a:t> Insert your picture by clicking on the Picture Place Holder Icon, then send it back!</a:t>
            </a:r>
            <a:endParaRPr lang="en-US" sz="1400" dirty="0">
              <a:latin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BFCF7-DBAE-4171-B664-49A31DA528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21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Lato" panose="020F0502020204030203" pitchFamily="34" charset="0"/>
              </a:rPr>
              <a:t>Note:</a:t>
            </a:r>
            <a:r>
              <a:rPr lang="en-US" sz="1400" baseline="0" dirty="0">
                <a:latin typeface="Lato" panose="020F0502020204030203" pitchFamily="34" charset="0"/>
              </a:rPr>
              <a:t> Insert your picture by clicking on the Picture Place Holder Icon, then send it back!</a:t>
            </a:r>
            <a:endParaRPr lang="en-US" sz="1400" dirty="0">
              <a:latin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BFCF7-DBAE-4171-B664-49A31DA528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444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Lato" panose="020F0502020204030203" pitchFamily="34" charset="0"/>
              </a:rPr>
              <a:t>Note:</a:t>
            </a:r>
            <a:r>
              <a:rPr lang="en-US" sz="1200" baseline="0" dirty="0">
                <a:latin typeface="Lato" panose="020F0502020204030203" pitchFamily="34" charset="0"/>
              </a:rPr>
              <a:t> Insert your picture by clicking on the Picture Place Holder Icon, then send it back!</a:t>
            </a:r>
            <a:endParaRPr lang="en-US" sz="1200" dirty="0">
              <a:latin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BFCF7-DBAE-4171-B664-49A31DA528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860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Lato" panose="020F0502020204030203" pitchFamily="34" charset="0"/>
              </a:rPr>
              <a:t>Note:</a:t>
            </a:r>
            <a:r>
              <a:rPr lang="en-US" sz="1200" baseline="0" dirty="0">
                <a:latin typeface="Lato" panose="020F0502020204030203" pitchFamily="34" charset="0"/>
              </a:rPr>
              <a:t> Insert your picture by clicking on the Picture Place Holder Icon, then send it back!</a:t>
            </a:r>
            <a:endParaRPr lang="en-US" sz="1200" dirty="0">
              <a:latin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BFCF7-DBAE-4171-B664-49A31DA528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198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Lato" panose="020F0502020204030203" pitchFamily="34" charset="0"/>
              </a:rPr>
              <a:t>Note:</a:t>
            </a:r>
            <a:r>
              <a:rPr lang="en-US" sz="1200" baseline="0" dirty="0">
                <a:latin typeface="Lato" panose="020F0502020204030203" pitchFamily="34" charset="0"/>
              </a:rPr>
              <a:t> Insert your picture by clicking on the Picture Place Holder Icon, then send it back!</a:t>
            </a:r>
            <a:endParaRPr lang="en-US" sz="1200" dirty="0">
              <a:latin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BFCF7-DBAE-4171-B664-49A31DA528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640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Lato" panose="020F0502020204030203" pitchFamily="34" charset="0"/>
              </a:rPr>
              <a:t>Note:</a:t>
            </a:r>
            <a:r>
              <a:rPr lang="en-US" sz="1200" baseline="0" dirty="0">
                <a:latin typeface="Lato" panose="020F0502020204030203" pitchFamily="34" charset="0"/>
              </a:rPr>
              <a:t> Insert your picture by clicking on the Picture Place Holder Icon, then send it back!</a:t>
            </a:r>
            <a:endParaRPr lang="en-US" sz="1200" dirty="0">
              <a:latin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BFCF7-DBAE-4171-B664-49A31DA528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098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Lato" panose="020F0502020204030203" pitchFamily="34" charset="0"/>
              </a:rPr>
              <a:t>Note:</a:t>
            </a:r>
            <a:r>
              <a:rPr lang="en-US" sz="1200" baseline="0" dirty="0">
                <a:latin typeface="Lato" panose="020F0502020204030203" pitchFamily="34" charset="0"/>
              </a:rPr>
              <a:t> Insert your picture by clicking on the Picture Place Holder Icon, then send it back!</a:t>
            </a:r>
            <a:endParaRPr lang="en-US" sz="1200" dirty="0">
              <a:latin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BFCF7-DBAE-4171-B664-49A31DA528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274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50900" y="685801"/>
            <a:ext cx="10483851" cy="3781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spc="67" baseline="0">
                <a:solidFill>
                  <a:schemeClr val="accent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53064" y="1411284"/>
            <a:ext cx="609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50900" y="1143652"/>
            <a:ext cx="10483851" cy="16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cap="none" spc="0" baseline="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subtitle here</a:t>
            </a:r>
          </a:p>
        </p:txBody>
      </p:sp>
      <p:sp>
        <p:nvSpPr>
          <p:cNvPr id="9" name="Freeform 25"/>
          <p:cNvSpPr>
            <a:spLocks/>
          </p:cNvSpPr>
          <p:nvPr userDrawn="1"/>
        </p:nvSpPr>
        <p:spPr bwMode="auto">
          <a:xfrm>
            <a:off x="10761489" y="6231466"/>
            <a:ext cx="257012" cy="626532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18792" y="6458419"/>
            <a:ext cx="303259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1867" b="1" smtClean="0">
                <a:solidFill>
                  <a:schemeClr val="accent4"/>
                </a:solidFill>
                <a:latin typeface="Lato"/>
              </a:rPr>
              <a:pPr algn="r"/>
              <a:t>‹#›</a:t>
            </a:fld>
            <a:endParaRPr lang="en-US" sz="1867" b="1" dirty="0">
              <a:solidFill>
                <a:schemeClr val="accent4"/>
              </a:solidFill>
              <a:latin typeface="Lato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4" b="27233"/>
          <a:stretch/>
        </p:blipFill>
        <p:spPr>
          <a:xfrm>
            <a:off x="8892499" y="5969000"/>
            <a:ext cx="1674424" cy="8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7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725321" y="846669"/>
            <a:ext cx="1707699" cy="119379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144097" y="846669"/>
            <a:ext cx="1707699" cy="119379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236372" y="2169585"/>
            <a:ext cx="1707699" cy="119379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655148" y="2169585"/>
            <a:ext cx="1707699" cy="119379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073924" y="2169585"/>
            <a:ext cx="1707699" cy="119379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41943" y="3492499"/>
            <a:ext cx="1707699" cy="119379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760719" y="3492499"/>
            <a:ext cx="1707699" cy="119379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179495" y="3492499"/>
            <a:ext cx="1707699" cy="119379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254239" y="4817537"/>
            <a:ext cx="1707699" cy="119379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815503" y="846669"/>
            <a:ext cx="1707699" cy="119379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234279" y="846669"/>
            <a:ext cx="1707699" cy="119379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53055" y="846669"/>
            <a:ext cx="1707699" cy="119379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745329" y="2169585"/>
            <a:ext cx="1707699" cy="119379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64105" y="2169585"/>
            <a:ext cx="1707699" cy="119379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582881" y="2169585"/>
            <a:ext cx="1707699" cy="119379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50900" y="3492499"/>
            <a:ext cx="1707699" cy="119379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269676" y="3492499"/>
            <a:ext cx="1707699" cy="119379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688452" y="3492499"/>
            <a:ext cx="1707699" cy="119379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763196" y="4817537"/>
            <a:ext cx="1707699" cy="119379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50900" y="685801"/>
            <a:ext cx="10483851" cy="3781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spc="67" baseline="0">
                <a:solidFill>
                  <a:schemeClr val="accent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53064" y="1411284"/>
            <a:ext cx="609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50900" y="1143652"/>
            <a:ext cx="10483851" cy="16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cap="none" spc="0" baseline="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subtitle here</a:t>
            </a:r>
          </a:p>
        </p:txBody>
      </p:sp>
      <p:sp>
        <p:nvSpPr>
          <p:cNvPr id="5" name="Freeform 25"/>
          <p:cNvSpPr>
            <a:spLocks/>
          </p:cNvSpPr>
          <p:nvPr userDrawn="1"/>
        </p:nvSpPr>
        <p:spPr bwMode="auto">
          <a:xfrm>
            <a:off x="10761489" y="6231466"/>
            <a:ext cx="257012" cy="626532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018792" y="6458419"/>
            <a:ext cx="303259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1867" b="1" smtClean="0">
                <a:solidFill>
                  <a:schemeClr val="accent4"/>
                </a:solidFill>
                <a:latin typeface="Lato"/>
              </a:rPr>
              <a:pPr algn="r"/>
              <a:t>‹#›</a:t>
            </a:fld>
            <a:endParaRPr lang="en-US" sz="1867" b="1" dirty="0">
              <a:solidFill>
                <a:schemeClr val="accent4"/>
              </a:solidFill>
              <a:latin typeface="Lato"/>
            </a:endParaRP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749912" y="1976875"/>
            <a:ext cx="1707696" cy="119379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521160" y="3357700"/>
            <a:ext cx="1707696" cy="119379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070041" y="3357700"/>
            <a:ext cx="1707696" cy="119379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628571" y="3353112"/>
            <a:ext cx="1707696" cy="119379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184141" y="1976875"/>
            <a:ext cx="1707696" cy="119379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698411" y="4710646"/>
            <a:ext cx="1707696" cy="119379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141519" y="4710646"/>
            <a:ext cx="1707696" cy="119379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4" b="27233"/>
          <a:stretch/>
        </p:blipFill>
        <p:spPr>
          <a:xfrm>
            <a:off x="8892499" y="5969000"/>
            <a:ext cx="1674424" cy="8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0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Cr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50900" y="685801"/>
            <a:ext cx="10483851" cy="3781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spc="67" baseline="0">
                <a:solidFill>
                  <a:schemeClr val="accent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53064" y="1411284"/>
            <a:ext cx="609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50900" y="1143652"/>
            <a:ext cx="10483851" cy="16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cap="none" spc="0" baseline="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subtitle here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114893" y="1988357"/>
            <a:ext cx="1193803" cy="119380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067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306707" y="1988357"/>
            <a:ext cx="1193803" cy="119380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067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498520" y="1988357"/>
            <a:ext cx="1193803" cy="119380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067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7690333" y="1988357"/>
            <a:ext cx="1193803" cy="119380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067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9882148" y="1988357"/>
            <a:ext cx="1193803" cy="119380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067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1114893" y="3987361"/>
            <a:ext cx="1193803" cy="119380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067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3306707" y="3987361"/>
            <a:ext cx="1193803" cy="119380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067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498520" y="3987361"/>
            <a:ext cx="1193803" cy="119380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067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7690333" y="3987361"/>
            <a:ext cx="1193803" cy="119380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067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9882148" y="3987361"/>
            <a:ext cx="1193803" cy="119380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067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Freeform 25"/>
          <p:cNvSpPr>
            <a:spLocks/>
          </p:cNvSpPr>
          <p:nvPr userDrawn="1"/>
        </p:nvSpPr>
        <p:spPr bwMode="auto">
          <a:xfrm>
            <a:off x="10761489" y="6231466"/>
            <a:ext cx="257012" cy="626532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11018792" y="6458419"/>
            <a:ext cx="303259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1867" b="1" smtClean="0">
                <a:solidFill>
                  <a:schemeClr val="accent4"/>
                </a:solidFill>
                <a:latin typeface="Lato"/>
              </a:rPr>
              <a:pPr algn="r"/>
              <a:t>‹#›</a:t>
            </a:fld>
            <a:endParaRPr lang="en-US" sz="1867" b="1" dirty="0">
              <a:solidFill>
                <a:schemeClr val="accent4"/>
              </a:solidFill>
              <a:latin typeface="Lato"/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4" b="27233"/>
          <a:stretch/>
        </p:blipFill>
        <p:spPr>
          <a:xfrm>
            <a:off x="8892499" y="5969000"/>
            <a:ext cx="1674424" cy="8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5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fessional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50900" y="685801"/>
            <a:ext cx="10483851" cy="3781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spc="67" baseline="0">
                <a:solidFill>
                  <a:schemeClr val="accent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53064" y="1411284"/>
            <a:ext cx="609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50900" y="1143652"/>
            <a:ext cx="10483851" cy="16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cap="none" spc="0" baseline="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subtitle here</a:t>
            </a:r>
          </a:p>
        </p:txBody>
      </p:sp>
      <p:sp>
        <p:nvSpPr>
          <p:cNvPr id="5" name="Freeform 25"/>
          <p:cNvSpPr>
            <a:spLocks/>
          </p:cNvSpPr>
          <p:nvPr userDrawn="1"/>
        </p:nvSpPr>
        <p:spPr bwMode="auto">
          <a:xfrm>
            <a:off x="10761489" y="6231466"/>
            <a:ext cx="257012" cy="626532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031492" y="6344119"/>
            <a:ext cx="303259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1067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1067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332843" y="2249530"/>
            <a:ext cx="1741093" cy="174109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926051" y="2249530"/>
            <a:ext cx="1741093" cy="174109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519259" y="2249530"/>
            <a:ext cx="1741093" cy="174109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9112468" y="2249530"/>
            <a:ext cx="1741093" cy="174109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4" b="27233"/>
          <a:stretch/>
        </p:blipFill>
        <p:spPr>
          <a:xfrm>
            <a:off x="8892499" y="5969000"/>
            <a:ext cx="1674424" cy="8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2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50900" y="685801"/>
            <a:ext cx="10483851" cy="3781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200" cap="all" spc="67" baseline="0">
                <a:solidFill>
                  <a:schemeClr val="accent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791200" y="1411284"/>
            <a:ext cx="609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50900" y="1143652"/>
            <a:ext cx="10483851" cy="16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cap="none" spc="0" baseline="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subtitle here</a:t>
            </a:r>
          </a:p>
        </p:txBody>
      </p:sp>
      <p:sp>
        <p:nvSpPr>
          <p:cNvPr id="5" name="Freeform 25"/>
          <p:cNvSpPr>
            <a:spLocks/>
          </p:cNvSpPr>
          <p:nvPr userDrawn="1"/>
        </p:nvSpPr>
        <p:spPr bwMode="auto">
          <a:xfrm>
            <a:off x="10761489" y="6231466"/>
            <a:ext cx="257012" cy="626532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031492" y="6344119"/>
            <a:ext cx="303259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1067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1067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572229" y="2533651"/>
            <a:ext cx="3536951" cy="1811867"/>
          </a:xfrm>
          <a:prstGeom prst="rect">
            <a:avLst/>
          </a:prstGeom>
        </p:spPr>
        <p:txBody>
          <a:bodyPr/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61657" y="2015118"/>
            <a:ext cx="3536951" cy="1811867"/>
          </a:xfrm>
          <a:prstGeom prst="rect">
            <a:avLst/>
          </a:prstGeom>
        </p:spPr>
        <p:txBody>
          <a:bodyPr/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4" b="27233"/>
          <a:stretch/>
        </p:blipFill>
        <p:spPr>
          <a:xfrm>
            <a:off x="8892499" y="5969000"/>
            <a:ext cx="1674424" cy="8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5"/>
          <p:cNvSpPr>
            <a:spLocks/>
          </p:cNvSpPr>
          <p:nvPr userDrawn="1"/>
        </p:nvSpPr>
        <p:spPr bwMode="auto">
          <a:xfrm>
            <a:off x="10761489" y="6231466"/>
            <a:ext cx="257012" cy="626532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031492" y="6344119"/>
            <a:ext cx="303259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1067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1067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572229" y="2086237"/>
            <a:ext cx="3536951" cy="1811867"/>
          </a:xfrm>
          <a:prstGeom prst="rect">
            <a:avLst/>
          </a:prstGeom>
        </p:spPr>
        <p:txBody>
          <a:bodyPr/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61657" y="1060157"/>
            <a:ext cx="3536951" cy="1811867"/>
          </a:xfrm>
          <a:prstGeom prst="rect">
            <a:avLst/>
          </a:prstGeom>
        </p:spPr>
        <p:txBody>
          <a:bodyPr/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4" b="27233"/>
          <a:stretch/>
        </p:blipFill>
        <p:spPr>
          <a:xfrm>
            <a:off x="8892499" y="5969000"/>
            <a:ext cx="1674424" cy="8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6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Says About 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50900" y="685801"/>
            <a:ext cx="10483851" cy="3781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spc="67" baseline="0">
                <a:solidFill>
                  <a:schemeClr val="accent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53064" y="1411284"/>
            <a:ext cx="609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50900" y="1143652"/>
            <a:ext cx="10483851" cy="16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cap="none" spc="0" baseline="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subtitle here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439967" y="3897943"/>
            <a:ext cx="1707699" cy="119379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277729" y="3897943"/>
            <a:ext cx="1707699" cy="119379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9160013" y="3897943"/>
            <a:ext cx="1707699" cy="119379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Freeform 25"/>
          <p:cNvSpPr>
            <a:spLocks/>
          </p:cNvSpPr>
          <p:nvPr userDrawn="1"/>
        </p:nvSpPr>
        <p:spPr bwMode="auto">
          <a:xfrm>
            <a:off x="10761489" y="6231466"/>
            <a:ext cx="257012" cy="626532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018792" y="6458419"/>
            <a:ext cx="303259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1867" b="1" smtClean="0">
                <a:solidFill>
                  <a:schemeClr val="accent4"/>
                </a:solidFill>
                <a:latin typeface="Lato"/>
              </a:rPr>
              <a:pPr algn="r"/>
              <a:t>‹#›</a:t>
            </a:fld>
            <a:endParaRPr lang="en-US" sz="1867" b="1" dirty="0">
              <a:solidFill>
                <a:schemeClr val="accent4"/>
              </a:solidFill>
              <a:latin typeface="Lato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4" b="27233"/>
          <a:stretch/>
        </p:blipFill>
        <p:spPr>
          <a:xfrm>
            <a:off x="8892499" y="5969000"/>
            <a:ext cx="1674424" cy="8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Picture at Right 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72352" y="-2117"/>
            <a:ext cx="4819649" cy="6860117"/>
          </a:xfrm>
          <a:custGeom>
            <a:avLst/>
            <a:gdLst>
              <a:gd name="connsiteX0" fmla="*/ 0 w 3614737"/>
              <a:gd name="connsiteY0" fmla="*/ 0 h 5145088"/>
              <a:gd name="connsiteX1" fmla="*/ 3614737 w 3614737"/>
              <a:gd name="connsiteY1" fmla="*/ 0 h 5145088"/>
              <a:gd name="connsiteX2" fmla="*/ 3614737 w 3614737"/>
              <a:gd name="connsiteY2" fmla="*/ 5145088 h 5145088"/>
              <a:gd name="connsiteX3" fmla="*/ 0 w 3614737"/>
              <a:gd name="connsiteY3" fmla="*/ 5145088 h 5145088"/>
              <a:gd name="connsiteX4" fmla="*/ 0 w 3614737"/>
              <a:gd name="connsiteY4" fmla="*/ 0 h 5145088"/>
              <a:gd name="connsiteX0" fmla="*/ 1852612 w 3614737"/>
              <a:gd name="connsiteY0" fmla="*/ 1587 h 5145088"/>
              <a:gd name="connsiteX1" fmla="*/ 3614737 w 3614737"/>
              <a:gd name="connsiteY1" fmla="*/ 0 h 5145088"/>
              <a:gd name="connsiteX2" fmla="*/ 3614737 w 3614737"/>
              <a:gd name="connsiteY2" fmla="*/ 5145088 h 5145088"/>
              <a:gd name="connsiteX3" fmla="*/ 0 w 3614737"/>
              <a:gd name="connsiteY3" fmla="*/ 5145088 h 5145088"/>
              <a:gd name="connsiteX4" fmla="*/ 1852612 w 3614737"/>
              <a:gd name="connsiteY4" fmla="*/ 1587 h 514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4737" h="5145088">
                <a:moveTo>
                  <a:pt x="1852612" y="1587"/>
                </a:moveTo>
                <a:lnTo>
                  <a:pt x="3614737" y="0"/>
                </a:lnTo>
                <a:lnTo>
                  <a:pt x="3614737" y="5145088"/>
                </a:lnTo>
                <a:lnTo>
                  <a:pt x="0" y="5145088"/>
                </a:lnTo>
                <a:lnTo>
                  <a:pt x="1852612" y="1587"/>
                </a:lnTo>
                <a:close/>
              </a:path>
            </a:pathLst>
          </a:custGeom>
        </p:spPr>
        <p:txBody>
          <a:bodyPr/>
          <a:lstStyle>
            <a:lvl1pPr>
              <a:defRPr sz="1867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9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Picture at Right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81517" y="2030070"/>
            <a:ext cx="4789167" cy="334795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50900" y="685801"/>
            <a:ext cx="10483851" cy="3781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spc="67" baseline="0">
                <a:solidFill>
                  <a:schemeClr val="accent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53064" y="1411284"/>
            <a:ext cx="609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50900" y="1143652"/>
            <a:ext cx="10483851" cy="16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cap="none" spc="0" baseline="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subtitle here</a:t>
            </a:r>
          </a:p>
        </p:txBody>
      </p:sp>
      <p:sp>
        <p:nvSpPr>
          <p:cNvPr id="9" name="Freeform 25"/>
          <p:cNvSpPr>
            <a:spLocks/>
          </p:cNvSpPr>
          <p:nvPr userDrawn="1"/>
        </p:nvSpPr>
        <p:spPr bwMode="auto">
          <a:xfrm>
            <a:off x="10761489" y="6231466"/>
            <a:ext cx="257012" cy="626532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18792" y="6458419"/>
            <a:ext cx="303259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1867" b="1" smtClean="0">
                <a:solidFill>
                  <a:schemeClr val="accent4"/>
                </a:solidFill>
                <a:latin typeface="Lato"/>
              </a:rPr>
              <a:pPr algn="r"/>
              <a:t>‹#›</a:t>
            </a:fld>
            <a:endParaRPr lang="en-US" sz="1867" b="1" dirty="0">
              <a:solidFill>
                <a:schemeClr val="accent4"/>
              </a:solidFill>
              <a:latin typeface="Lato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4" b="27233"/>
          <a:stretch/>
        </p:blipFill>
        <p:spPr>
          <a:xfrm>
            <a:off x="8892499" y="5969000"/>
            <a:ext cx="1674424" cy="8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8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ooter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5"/>
          <p:cNvSpPr>
            <a:spLocks/>
          </p:cNvSpPr>
          <p:nvPr userDrawn="1"/>
        </p:nvSpPr>
        <p:spPr bwMode="auto">
          <a:xfrm>
            <a:off x="10761489" y="6231466"/>
            <a:ext cx="257012" cy="626532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018792" y="6458419"/>
            <a:ext cx="303259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1867" b="1" smtClean="0">
                <a:solidFill>
                  <a:schemeClr val="accent4"/>
                </a:solidFill>
                <a:latin typeface="Lato"/>
              </a:rPr>
              <a:pPr algn="r"/>
              <a:t>‹#›</a:t>
            </a:fld>
            <a:endParaRPr lang="en-US" sz="1867" b="1" dirty="0">
              <a:solidFill>
                <a:schemeClr val="accent4"/>
              </a:solidFill>
              <a:latin typeface="Lato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4" b="27233"/>
          <a:stretch/>
        </p:blipFill>
        <p:spPr>
          <a:xfrm>
            <a:off x="8892499" y="5969000"/>
            <a:ext cx="1674424" cy="8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9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at Right 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65779" y="-2823"/>
            <a:ext cx="6226221" cy="6860823"/>
          </a:xfrm>
          <a:custGeom>
            <a:avLst/>
            <a:gdLst>
              <a:gd name="connsiteX0" fmla="*/ 0 w 4669666"/>
              <a:gd name="connsiteY0" fmla="*/ 0 h 5143500"/>
              <a:gd name="connsiteX1" fmla="*/ 4669666 w 4669666"/>
              <a:gd name="connsiteY1" fmla="*/ 0 h 5143500"/>
              <a:gd name="connsiteX2" fmla="*/ 4669666 w 4669666"/>
              <a:gd name="connsiteY2" fmla="*/ 5143500 h 5143500"/>
              <a:gd name="connsiteX3" fmla="*/ 0 w 4669666"/>
              <a:gd name="connsiteY3" fmla="*/ 5143500 h 5143500"/>
              <a:gd name="connsiteX4" fmla="*/ 0 w 4669666"/>
              <a:gd name="connsiteY4" fmla="*/ 0 h 5143500"/>
              <a:gd name="connsiteX0" fmla="*/ 1856316 w 4669666"/>
              <a:gd name="connsiteY0" fmla="*/ 0 h 5145617"/>
              <a:gd name="connsiteX1" fmla="*/ 4669666 w 4669666"/>
              <a:gd name="connsiteY1" fmla="*/ 2117 h 5145617"/>
              <a:gd name="connsiteX2" fmla="*/ 4669666 w 4669666"/>
              <a:gd name="connsiteY2" fmla="*/ 5145617 h 5145617"/>
              <a:gd name="connsiteX3" fmla="*/ 0 w 4669666"/>
              <a:gd name="connsiteY3" fmla="*/ 5145617 h 5145617"/>
              <a:gd name="connsiteX4" fmla="*/ 1856316 w 4669666"/>
              <a:gd name="connsiteY4" fmla="*/ 0 h 514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9666" h="5145617">
                <a:moveTo>
                  <a:pt x="1856316" y="0"/>
                </a:moveTo>
                <a:lnTo>
                  <a:pt x="4669666" y="2117"/>
                </a:lnTo>
                <a:lnTo>
                  <a:pt x="4669666" y="5145617"/>
                </a:lnTo>
                <a:lnTo>
                  <a:pt x="0" y="5145617"/>
                </a:lnTo>
                <a:lnTo>
                  <a:pt x="1856316" y="0"/>
                </a:lnTo>
                <a:close/>
              </a:path>
            </a:pathLst>
          </a:custGeom>
        </p:spPr>
        <p:txBody>
          <a:bodyPr/>
          <a:lstStyle>
            <a:lvl1pPr>
              <a:defRPr sz="1867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3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at Right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748384" y="-2057"/>
            <a:ext cx="6443616" cy="686348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  <a:gd name="connsiteX0" fmla="*/ 0 w 12191"/>
              <a:gd name="connsiteY0" fmla="*/ 10003 h 10003"/>
              <a:gd name="connsiteX1" fmla="*/ 4713 w 12191"/>
              <a:gd name="connsiteY1" fmla="*/ 0 h 10003"/>
              <a:gd name="connsiteX2" fmla="*/ 12191 w 12191"/>
              <a:gd name="connsiteY2" fmla="*/ 0 h 10003"/>
              <a:gd name="connsiteX3" fmla="*/ 9683 w 12191"/>
              <a:gd name="connsiteY3" fmla="*/ 9968 h 10003"/>
              <a:gd name="connsiteX4" fmla="*/ 0 w 12191"/>
              <a:gd name="connsiteY4" fmla="*/ 10003 h 10003"/>
              <a:gd name="connsiteX0" fmla="*/ 0 w 12191"/>
              <a:gd name="connsiteY0" fmla="*/ 10003 h 10005"/>
              <a:gd name="connsiteX1" fmla="*/ 4713 w 12191"/>
              <a:gd name="connsiteY1" fmla="*/ 0 h 10005"/>
              <a:gd name="connsiteX2" fmla="*/ 12191 w 12191"/>
              <a:gd name="connsiteY2" fmla="*/ 0 h 10005"/>
              <a:gd name="connsiteX3" fmla="*/ 7496 w 12191"/>
              <a:gd name="connsiteY3" fmla="*/ 10005 h 10005"/>
              <a:gd name="connsiteX4" fmla="*/ 0 w 12191"/>
              <a:gd name="connsiteY4" fmla="*/ 10003 h 10005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496 w 12191"/>
              <a:gd name="connsiteY3" fmla="*/ 10008 h 10008"/>
              <a:gd name="connsiteX4" fmla="*/ 0 w 12191"/>
              <a:gd name="connsiteY4" fmla="*/ 10006 h 10008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512 w 12191"/>
              <a:gd name="connsiteY3" fmla="*/ 10008 h 10008"/>
              <a:gd name="connsiteX4" fmla="*/ 0 w 12191"/>
              <a:gd name="connsiteY4" fmla="*/ 10006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" h="10008">
                <a:moveTo>
                  <a:pt x="0" y="10006"/>
                </a:moveTo>
                <a:lnTo>
                  <a:pt x="4685" y="0"/>
                </a:lnTo>
                <a:lnTo>
                  <a:pt x="12191" y="3"/>
                </a:lnTo>
                <a:lnTo>
                  <a:pt x="7512" y="10008"/>
                </a:lnTo>
                <a:lnTo>
                  <a:pt x="0" y="10006"/>
                </a:lnTo>
                <a:close/>
              </a:path>
            </a:pathLst>
          </a:custGeom>
        </p:spPr>
        <p:txBody>
          <a:bodyPr/>
          <a:lstStyle>
            <a:lvl1pPr>
              <a:defRPr sz="1867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Freeform 25"/>
          <p:cNvSpPr>
            <a:spLocks/>
          </p:cNvSpPr>
          <p:nvPr userDrawn="1"/>
        </p:nvSpPr>
        <p:spPr bwMode="auto">
          <a:xfrm>
            <a:off x="1060094" y="6231466"/>
            <a:ext cx="257012" cy="626532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50900" y="6344119"/>
            <a:ext cx="303259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B5D67274-A358-4A3D-B8D0-184382E74259}" type="slidenum">
              <a:rPr lang="en-US" sz="1067" smtClean="0">
                <a:solidFill>
                  <a:schemeClr val="accent4"/>
                </a:solidFill>
                <a:latin typeface="Lato" panose="020F0502020204030203" pitchFamily="34" charset="0"/>
              </a:rPr>
              <a:pPr algn="l"/>
              <a:t>‹#›</a:t>
            </a:fld>
            <a:endParaRPr lang="en-US" sz="1067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4" b="27233"/>
          <a:stretch/>
        </p:blipFill>
        <p:spPr>
          <a:xfrm>
            <a:off x="1424899" y="5963120"/>
            <a:ext cx="1674424" cy="8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3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at Left 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4234"/>
            <a:ext cx="6226221" cy="6862233"/>
          </a:xfrm>
          <a:custGeom>
            <a:avLst/>
            <a:gdLst>
              <a:gd name="connsiteX0" fmla="*/ 0 w 4669666"/>
              <a:gd name="connsiteY0" fmla="*/ 0 h 5143500"/>
              <a:gd name="connsiteX1" fmla="*/ 4669666 w 4669666"/>
              <a:gd name="connsiteY1" fmla="*/ 0 h 5143500"/>
              <a:gd name="connsiteX2" fmla="*/ 4669666 w 4669666"/>
              <a:gd name="connsiteY2" fmla="*/ 5143500 h 5143500"/>
              <a:gd name="connsiteX3" fmla="*/ 0 w 4669666"/>
              <a:gd name="connsiteY3" fmla="*/ 5143500 h 5143500"/>
              <a:gd name="connsiteX4" fmla="*/ 0 w 4669666"/>
              <a:gd name="connsiteY4" fmla="*/ 0 h 5143500"/>
              <a:gd name="connsiteX0" fmla="*/ 0 w 4669666"/>
              <a:gd name="connsiteY0" fmla="*/ 3175 h 5146675"/>
              <a:gd name="connsiteX1" fmla="*/ 2813878 w 4669666"/>
              <a:gd name="connsiteY1" fmla="*/ 0 h 5146675"/>
              <a:gd name="connsiteX2" fmla="*/ 4669666 w 4669666"/>
              <a:gd name="connsiteY2" fmla="*/ 5146675 h 5146675"/>
              <a:gd name="connsiteX3" fmla="*/ 0 w 4669666"/>
              <a:gd name="connsiteY3" fmla="*/ 5146675 h 5146675"/>
              <a:gd name="connsiteX4" fmla="*/ 0 w 4669666"/>
              <a:gd name="connsiteY4" fmla="*/ 3175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9666" h="5146675">
                <a:moveTo>
                  <a:pt x="0" y="3175"/>
                </a:moveTo>
                <a:lnTo>
                  <a:pt x="2813878" y="0"/>
                </a:lnTo>
                <a:lnTo>
                  <a:pt x="4669666" y="5146675"/>
                </a:lnTo>
                <a:lnTo>
                  <a:pt x="0" y="5146675"/>
                </a:lnTo>
                <a:lnTo>
                  <a:pt x="0" y="3175"/>
                </a:lnTo>
                <a:close/>
              </a:path>
            </a:pathLst>
          </a:custGeom>
        </p:spPr>
        <p:txBody>
          <a:bodyPr/>
          <a:lstStyle>
            <a:lvl1pPr>
              <a:defRPr sz="1867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6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at Left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-2057"/>
            <a:ext cx="6443616" cy="686348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  <a:gd name="connsiteX0" fmla="*/ 0 w 12191"/>
              <a:gd name="connsiteY0" fmla="*/ 10003 h 10003"/>
              <a:gd name="connsiteX1" fmla="*/ 4713 w 12191"/>
              <a:gd name="connsiteY1" fmla="*/ 0 h 10003"/>
              <a:gd name="connsiteX2" fmla="*/ 12191 w 12191"/>
              <a:gd name="connsiteY2" fmla="*/ 0 h 10003"/>
              <a:gd name="connsiteX3" fmla="*/ 9683 w 12191"/>
              <a:gd name="connsiteY3" fmla="*/ 9968 h 10003"/>
              <a:gd name="connsiteX4" fmla="*/ 0 w 12191"/>
              <a:gd name="connsiteY4" fmla="*/ 10003 h 10003"/>
              <a:gd name="connsiteX0" fmla="*/ 0 w 12191"/>
              <a:gd name="connsiteY0" fmla="*/ 10003 h 10005"/>
              <a:gd name="connsiteX1" fmla="*/ 4713 w 12191"/>
              <a:gd name="connsiteY1" fmla="*/ 0 h 10005"/>
              <a:gd name="connsiteX2" fmla="*/ 12191 w 12191"/>
              <a:gd name="connsiteY2" fmla="*/ 0 h 10005"/>
              <a:gd name="connsiteX3" fmla="*/ 7496 w 12191"/>
              <a:gd name="connsiteY3" fmla="*/ 10005 h 10005"/>
              <a:gd name="connsiteX4" fmla="*/ 0 w 12191"/>
              <a:gd name="connsiteY4" fmla="*/ 10003 h 10005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496 w 12191"/>
              <a:gd name="connsiteY3" fmla="*/ 10008 h 10008"/>
              <a:gd name="connsiteX4" fmla="*/ 0 w 12191"/>
              <a:gd name="connsiteY4" fmla="*/ 10006 h 10008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512 w 12191"/>
              <a:gd name="connsiteY3" fmla="*/ 10008 h 10008"/>
              <a:gd name="connsiteX4" fmla="*/ 0 w 12191"/>
              <a:gd name="connsiteY4" fmla="*/ 10006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" h="10008">
                <a:moveTo>
                  <a:pt x="0" y="10006"/>
                </a:moveTo>
                <a:lnTo>
                  <a:pt x="4685" y="0"/>
                </a:lnTo>
                <a:lnTo>
                  <a:pt x="12191" y="3"/>
                </a:lnTo>
                <a:lnTo>
                  <a:pt x="7512" y="10008"/>
                </a:lnTo>
                <a:lnTo>
                  <a:pt x="0" y="10006"/>
                </a:lnTo>
                <a:close/>
              </a:path>
            </a:pathLst>
          </a:custGeom>
        </p:spPr>
        <p:txBody>
          <a:bodyPr/>
          <a:lstStyle>
            <a:lvl1pPr>
              <a:defRPr sz="1867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reeform 25"/>
          <p:cNvSpPr>
            <a:spLocks/>
          </p:cNvSpPr>
          <p:nvPr userDrawn="1"/>
        </p:nvSpPr>
        <p:spPr bwMode="auto">
          <a:xfrm>
            <a:off x="10761489" y="6231466"/>
            <a:ext cx="257012" cy="626532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018792" y="6458419"/>
            <a:ext cx="303259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1867" b="1" smtClean="0">
                <a:solidFill>
                  <a:schemeClr val="accent4"/>
                </a:solidFill>
                <a:latin typeface="Lato"/>
              </a:rPr>
              <a:pPr algn="r"/>
              <a:t>‹#›</a:t>
            </a:fld>
            <a:endParaRPr lang="en-US" sz="1867" b="1" dirty="0">
              <a:solidFill>
                <a:schemeClr val="accent4"/>
              </a:solidFill>
              <a:latin typeface="Lato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4" b="27233"/>
          <a:stretch/>
        </p:blipFill>
        <p:spPr>
          <a:xfrm>
            <a:off x="8892499" y="5969000"/>
            <a:ext cx="1674424" cy="8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 Sli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7"/>
          </p:nvPr>
        </p:nvSpPr>
        <p:spPr>
          <a:xfrm>
            <a:off x="1601480" y="1493677"/>
            <a:ext cx="2940256" cy="2401160"/>
          </a:xfrm>
          <a:custGeom>
            <a:avLst/>
            <a:gdLst>
              <a:gd name="connsiteX0" fmla="*/ 649736 w 2205192"/>
              <a:gd name="connsiteY0" fmla="*/ 0 h 1800870"/>
              <a:gd name="connsiteX1" fmla="*/ 827806 w 2205192"/>
              <a:gd name="connsiteY1" fmla="*/ 92 h 1800870"/>
              <a:gd name="connsiteX2" fmla="*/ 827839 w 2205192"/>
              <a:gd name="connsiteY2" fmla="*/ 0 h 1800870"/>
              <a:gd name="connsiteX3" fmla="*/ 1012617 w 2205192"/>
              <a:gd name="connsiteY3" fmla="*/ 96 h 1800870"/>
              <a:gd name="connsiteX4" fmla="*/ 1012652 w 2205192"/>
              <a:gd name="connsiteY4" fmla="*/ 0 h 1800870"/>
              <a:gd name="connsiteX5" fmla="*/ 1190721 w 2205192"/>
              <a:gd name="connsiteY5" fmla="*/ 92 h 1800870"/>
              <a:gd name="connsiteX6" fmla="*/ 1190755 w 2205192"/>
              <a:gd name="connsiteY6" fmla="*/ 0 h 1800870"/>
              <a:gd name="connsiteX7" fmla="*/ 2205192 w 2205192"/>
              <a:gd name="connsiteY7" fmla="*/ 526 h 1800870"/>
              <a:gd name="connsiteX8" fmla="*/ 1555646 w 2205192"/>
              <a:gd name="connsiteY8" fmla="*/ 1800511 h 1800870"/>
              <a:gd name="connsiteX9" fmla="*/ 1582942 w 2205192"/>
              <a:gd name="connsiteY9" fmla="*/ 1800520 h 1800870"/>
              <a:gd name="connsiteX10" fmla="*/ 1582816 w 2205192"/>
              <a:gd name="connsiteY10" fmla="*/ 1800870 h 1800870"/>
              <a:gd name="connsiteX11" fmla="*/ 1404735 w 2205192"/>
              <a:gd name="connsiteY11" fmla="*/ 1800809 h 1800870"/>
              <a:gd name="connsiteX12" fmla="*/ 1404713 w 2205192"/>
              <a:gd name="connsiteY12" fmla="*/ 1800870 h 1800870"/>
              <a:gd name="connsiteX13" fmla="*/ 1219924 w 2205192"/>
              <a:gd name="connsiteY13" fmla="*/ 1800806 h 1800870"/>
              <a:gd name="connsiteX14" fmla="*/ 1219901 w 2205192"/>
              <a:gd name="connsiteY14" fmla="*/ 1800870 h 1800870"/>
              <a:gd name="connsiteX15" fmla="*/ 1041820 w 2205192"/>
              <a:gd name="connsiteY15" fmla="*/ 1800809 h 1800870"/>
              <a:gd name="connsiteX16" fmla="*/ 1041798 w 2205192"/>
              <a:gd name="connsiteY16" fmla="*/ 1800870 h 1800870"/>
              <a:gd name="connsiteX17" fmla="*/ 0 w 2205192"/>
              <a:gd name="connsiteY17" fmla="*/ 1800511 h 180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05192" h="1800870">
                <a:moveTo>
                  <a:pt x="649736" y="0"/>
                </a:moveTo>
                <a:lnTo>
                  <a:pt x="827806" y="92"/>
                </a:lnTo>
                <a:lnTo>
                  <a:pt x="827839" y="0"/>
                </a:lnTo>
                <a:lnTo>
                  <a:pt x="1012617" y="96"/>
                </a:lnTo>
                <a:lnTo>
                  <a:pt x="1012652" y="0"/>
                </a:lnTo>
                <a:lnTo>
                  <a:pt x="1190721" y="92"/>
                </a:lnTo>
                <a:lnTo>
                  <a:pt x="1190755" y="0"/>
                </a:lnTo>
                <a:lnTo>
                  <a:pt x="2205192" y="526"/>
                </a:lnTo>
                <a:lnTo>
                  <a:pt x="1555646" y="1800511"/>
                </a:lnTo>
                <a:lnTo>
                  <a:pt x="1582942" y="1800520"/>
                </a:lnTo>
                <a:lnTo>
                  <a:pt x="1582816" y="1800870"/>
                </a:lnTo>
                <a:lnTo>
                  <a:pt x="1404735" y="1800809"/>
                </a:lnTo>
                <a:lnTo>
                  <a:pt x="1404713" y="1800870"/>
                </a:lnTo>
                <a:lnTo>
                  <a:pt x="1219924" y="1800806"/>
                </a:lnTo>
                <a:lnTo>
                  <a:pt x="1219901" y="1800870"/>
                </a:lnTo>
                <a:lnTo>
                  <a:pt x="1041820" y="1800809"/>
                </a:lnTo>
                <a:lnTo>
                  <a:pt x="1041798" y="1800870"/>
                </a:lnTo>
                <a:lnTo>
                  <a:pt x="0" y="18005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3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3868665" y="1493677"/>
            <a:ext cx="2940256" cy="2401160"/>
          </a:xfrm>
          <a:custGeom>
            <a:avLst/>
            <a:gdLst>
              <a:gd name="connsiteX0" fmla="*/ 649736 w 2205192"/>
              <a:gd name="connsiteY0" fmla="*/ 0 h 1800870"/>
              <a:gd name="connsiteX1" fmla="*/ 827806 w 2205192"/>
              <a:gd name="connsiteY1" fmla="*/ 92 h 1800870"/>
              <a:gd name="connsiteX2" fmla="*/ 827839 w 2205192"/>
              <a:gd name="connsiteY2" fmla="*/ 0 h 1800870"/>
              <a:gd name="connsiteX3" fmla="*/ 1012617 w 2205192"/>
              <a:gd name="connsiteY3" fmla="*/ 96 h 1800870"/>
              <a:gd name="connsiteX4" fmla="*/ 1012652 w 2205192"/>
              <a:gd name="connsiteY4" fmla="*/ 0 h 1800870"/>
              <a:gd name="connsiteX5" fmla="*/ 1190721 w 2205192"/>
              <a:gd name="connsiteY5" fmla="*/ 92 h 1800870"/>
              <a:gd name="connsiteX6" fmla="*/ 1190755 w 2205192"/>
              <a:gd name="connsiteY6" fmla="*/ 0 h 1800870"/>
              <a:gd name="connsiteX7" fmla="*/ 2205192 w 2205192"/>
              <a:gd name="connsiteY7" fmla="*/ 526 h 1800870"/>
              <a:gd name="connsiteX8" fmla="*/ 1555646 w 2205192"/>
              <a:gd name="connsiteY8" fmla="*/ 1800511 h 1800870"/>
              <a:gd name="connsiteX9" fmla="*/ 1582942 w 2205192"/>
              <a:gd name="connsiteY9" fmla="*/ 1800520 h 1800870"/>
              <a:gd name="connsiteX10" fmla="*/ 1582816 w 2205192"/>
              <a:gd name="connsiteY10" fmla="*/ 1800870 h 1800870"/>
              <a:gd name="connsiteX11" fmla="*/ 1404735 w 2205192"/>
              <a:gd name="connsiteY11" fmla="*/ 1800809 h 1800870"/>
              <a:gd name="connsiteX12" fmla="*/ 1404713 w 2205192"/>
              <a:gd name="connsiteY12" fmla="*/ 1800870 h 1800870"/>
              <a:gd name="connsiteX13" fmla="*/ 1219924 w 2205192"/>
              <a:gd name="connsiteY13" fmla="*/ 1800806 h 1800870"/>
              <a:gd name="connsiteX14" fmla="*/ 1219901 w 2205192"/>
              <a:gd name="connsiteY14" fmla="*/ 1800870 h 1800870"/>
              <a:gd name="connsiteX15" fmla="*/ 1041820 w 2205192"/>
              <a:gd name="connsiteY15" fmla="*/ 1800809 h 1800870"/>
              <a:gd name="connsiteX16" fmla="*/ 1041798 w 2205192"/>
              <a:gd name="connsiteY16" fmla="*/ 1800870 h 1800870"/>
              <a:gd name="connsiteX17" fmla="*/ 0 w 2205192"/>
              <a:gd name="connsiteY17" fmla="*/ 1800511 h 180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05192" h="1800870">
                <a:moveTo>
                  <a:pt x="649736" y="0"/>
                </a:moveTo>
                <a:lnTo>
                  <a:pt x="827806" y="92"/>
                </a:lnTo>
                <a:lnTo>
                  <a:pt x="827839" y="0"/>
                </a:lnTo>
                <a:lnTo>
                  <a:pt x="1012617" y="96"/>
                </a:lnTo>
                <a:lnTo>
                  <a:pt x="1012652" y="0"/>
                </a:lnTo>
                <a:lnTo>
                  <a:pt x="1190721" y="92"/>
                </a:lnTo>
                <a:lnTo>
                  <a:pt x="1190755" y="0"/>
                </a:lnTo>
                <a:lnTo>
                  <a:pt x="2205192" y="526"/>
                </a:lnTo>
                <a:lnTo>
                  <a:pt x="1555646" y="1800511"/>
                </a:lnTo>
                <a:lnTo>
                  <a:pt x="1582942" y="1800520"/>
                </a:lnTo>
                <a:lnTo>
                  <a:pt x="1582816" y="1800870"/>
                </a:lnTo>
                <a:lnTo>
                  <a:pt x="1404735" y="1800809"/>
                </a:lnTo>
                <a:lnTo>
                  <a:pt x="1404713" y="1800870"/>
                </a:lnTo>
                <a:lnTo>
                  <a:pt x="1219924" y="1800806"/>
                </a:lnTo>
                <a:lnTo>
                  <a:pt x="1219901" y="1800870"/>
                </a:lnTo>
                <a:lnTo>
                  <a:pt x="1041820" y="1800809"/>
                </a:lnTo>
                <a:lnTo>
                  <a:pt x="1041798" y="1800870"/>
                </a:lnTo>
                <a:lnTo>
                  <a:pt x="0" y="18005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3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135851" y="1493677"/>
            <a:ext cx="2940256" cy="2401160"/>
          </a:xfrm>
          <a:custGeom>
            <a:avLst/>
            <a:gdLst>
              <a:gd name="connsiteX0" fmla="*/ 649736 w 2205192"/>
              <a:gd name="connsiteY0" fmla="*/ 0 h 1800870"/>
              <a:gd name="connsiteX1" fmla="*/ 827806 w 2205192"/>
              <a:gd name="connsiteY1" fmla="*/ 92 h 1800870"/>
              <a:gd name="connsiteX2" fmla="*/ 827839 w 2205192"/>
              <a:gd name="connsiteY2" fmla="*/ 0 h 1800870"/>
              <a:gd name="connsiteX3" fmla="*/ 1012617 w 2205192"/>
              <a:gd name="connsiteY3" fmla="*/ 96 h 1800870"/>
              <a:gd name="connsiteX4" fmla="*/ 1012652 w 2205192"/>
              <a:gd name="connsiteY4" fmla="*/ 0 h 1800870"/>
              <a:gd name="connsiteX5" fmla="*/ 1190721 w 2205192"/>
              <a:gd name="connsiteY5" fmla="*/ 92 h 1800870"/>
              <a:gd name="connsiteX6" fmla="*/ 1190755 w 2205192"/>
              <a:gd name="connsiteY6" fmla="*/ 0 h 1800870"/>
              <a:gd name="connsiteX7" fmla="*/ 2205192 w 2205192"/>
              <a:gd name="connsiteY7" fmla="*/ 526 h 1800870"/>
              <a:gd name="connsiteX8" fmla="*/ 1555646 w 2205192"/>
              <a:gd name="connsiteY8" fmla="*/ 1800511 h 1800870"/>
              <a:gd name="connsiteX9" fmla="*/ 1582942 w 2205192"/>
              <a:gd name="connsiteY9" fmla="*/ 1800520 h 1800870"/>
              <a:gd name="connsiteX10" fmla="*/ 1582816 w 2205192"/>
              <a:gd name="connsiteY10" fmla="*/ 1800870 h 1800870"/>
              <a:gd name="connsiteX11" fmla="*/ 1404735 w 2205192"/>
              <a:gd name="connsiteY11" fmla="*/ 1800809 h 1800870"/>
              <a:gd name="connsiteX12" fmla="*/ 1404713 w 2205192"/>
              <a:gd name="connsiteY12" fmla="*/ 1800870 h 1800870"/>
              <a:gd name="connsiteX13" fmla="*/ 1219924 w 2205192"/>
              <a:gd name="connsiteY13" fmla="*/ 1800806 h 1800870"/>
              <a:gd name="connsiteX14" fmla="*/ 1219901 w 2205192"/>
              <a:gd name="connsiteY14" fmla="*/ 1800870 h 1800870"/>
              <a:gd name="connsiteX15" fmla="*/ 1041820 w 2205192"/>
              <a:gd name="connsiteY15" fmla="*/ 1800809 h 1800870"/>
              <a:gd name="connsiteX16" fmla="*/ 1041798 w 2205192"/>
              <a:gd name="connsiteY16" fmla="*/ 1800870 h 1800870"/>
              <a:gd name="connsiteX17" fmla="*/ 0 w 2205192"/>
              <a:gd name="connsiteY17" fmla="*/ 1800511 h 180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05192" h="1800870">
                <a:moveTo>
                  <a:pt x="649736" y="0"/>
                </a:moveTo>
                <a:lnTo>
                  <a:pt x="827806" y="92"/>
                </a:lnTo>
                <a:lnTo>
                  <a:pt x="827839" y="0"/>
                </a:lnTo>
                <a:lnTo>
                  <a:pt x="1012617" y="96"/>
                </a:lnTo>
                <a:lnTo>
                  <a:pt x="1012652" y="0"/>
                </a:lnTo>
                <a:lnTo>
                  <a:pt x="1190721" y="92"/>
                </a:lnTo>
                <a:lnTo>
                  <a:pt x="1190755" y="0"/>
                </a:lnTo>
                <a:lnTo>
                  <a:pt x="2205192" y="526"/>
                </a:lnTo>
                <a:lnTo>
                  <a:pt x="1555646" y="1800511"/>
                </a:lnTo>
                <a:lnTo>
                  <a:pt x="1582942" y="1800520"/>
                </a:lnTo>
                <a:lnTo>
                  <a:pt x="1582816" y="1800870"/>
                </a:lnTo>
                <a:lnTo>
                  <a:pt x="1404735" y="1800809"/>
                </a:lnTo>
                <a:lnTo>
                  <a:pt x="1404713" y="1800870"/>
                </a:lnTo>
                <a:lnTo>
                  <a:pt x="1219924" y="1800806"/>
                </a:lnTo>
                <a:lnTo>
                  <a:pt x="1219901" y="1800870"/>
                </a:lnTo>
                <a:lnTo>
                  <a:pt x="1041820" y="1800809"/>
                </a:lnTo>
                <a:lnTo>
                  <a:pt x="1041798" y="1800870"/>
                </a:lnTo>
                <a:lnTo>
                  <a:pt x="0" y="18005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3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20"/>
          </p:nvPr>
        </p:nvSpPr>
        <p:spPr>
          <a:xfrm>
            <a:off x="8403036" y="1493677"/>
            <a:ext cx="2940256" cy="2401160"/>
          </a:xfrm>
          <a:custGeom>
            <a:avLst/>
            <a:gdLst>
              <a:gd name="connsiteX0" fmla="*/ 649736 w 2205192"/>
              <a:gd name="connsiteY0" fmla="*/ 0 h 1800870"/>
              <a:gd name="connsiteX1" fmla="*/ 827806 w 2205192"/>
              <a:gd name="connsiteY1" fmla="*/ 92 h 1800870"/>
              <a:gd name="connsiteX2" fmla="*/ 827839 w 2205192"/>
              <a:gd name="connsiteY2" fmla="*/ 0 h 1800870"/>
              <a:gd name="connsiteX3" fmla="*/ 1012617 w 2205192"/>
              <a:gd name="connsiteY3" fmla="*/ 96 h 1800870"/>
              <a:gd name="connsiteX4" fmla="*/ 1012652 w 2205192"/>
              <a:gd name="connsiteY4" fmla="*/ 0 h 1800870"/>
              <a:gd name="connsiteX5" fmla="*/ 1190721 w 2205192"/>
              <a:gd name="connsiteY5" fmla="*/ 92 h 1800870"/>
              <a:gd name="connsiteX6" fmla="*/ 1190755 w 2205192"/>
              <a:gd name="connsiteY6" fmla="*/ 0 h 1800870"/>
              <a:gd name="connsiteX7" fmla="*/ 2205192 w 2205192"/>
              <a:gd name="connsiteY7" fmla="*/ 526 h 1800870"/>
              <a:gd name="connsiteX8" fmla="*/ 1555646 w 2205192"/>
              <a:gd name="connsiteY8" fmla="*/ 1800511 h 1800870"/>
              <a:gd name="connsiteX9" fmla="*/ 1582942 w 2205192"/>
              <a:gd name="connsiteY9" fmla="*/ 1800520 h 1800870"/>
              <a:gd name="connsiteX10" fmla="*/ 1582816 w 2205192"/>
              <a:gd name="connsiteY10" fmla="*/ 1800870 h 1800870"/>
              <a:gd name="connsiteX11" fmla="*/ 1404735 w 2205192"/>
              <a:gd name="connsiteY11" fmla="*/ 1800809 h 1800870"/>
              <a:gd name="connsiteX12" fmla="*/ 1404713 w 2205192"/>
              <a:gd name="connsiteY12" fmla="*/ 1800870 h 1800870"/>
              <a:gd name="connsiteX13" fmla="*/ 1219924 w 2205192"/>
              <a:gd name="connsiteY13" fmla="*/ 1800806 h 1800870"/>
              <a:gd name="connsiteX14" fmla="*/ 1219901 w 2205192"/>
              <a:gd name="connsiteY14" fmla="*/ 1800870 h 1800870"/>
              <a:gd name="connsiteX15" fmla="*/ 1041820 w 2205192"/>
              <a:gd name="connsiteY15" fmla="*/ 1800809 h 1800870"/>
              <a:gd name="connsiteX16" fmla="*/ 1041798 w 2205192"/>
              <a:gd name="connsiteY16" fmla="*/ 1800870 h 1800870"/>
              <a:gd name="connsiteX17" fmla="*/ 0 w 2205192"/>
              <a:gd name="connsiteY17" fmla="*/ 1800511 h 180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05192" h="1800870">
                <a:moveTo>
                  <a:pt x="649736" y="0"/>
                </a:moveTo>
                <a:lnTo>
                  <a:pt x="827806" y="92"/>
                </a:lnTo>
                <a:lnTo>
                  <a:pt x="827839" y="0"/>
                </a:lnTo>
                <a:lnTo>
                  <a:pt x="1012617" y="96"/>
                </a:lnTo>
                <a:lnTo>
                  <a:pt x="1012652" y="0"/>
                </a:lnTo>
                <a:lnTo>
                  <a:pt x="1190721" y="92"/>
                </a:lnTo>
                <a:lnTo>
                  <a:pt x="1190755" y="0"/>
                </a:lnTo>
                <a:lnTo>
                  <a:pt x="2205192" y="526"/>
                </a:lnTo>
                <a:lnTo>
                  <a:pt x="1555646" y="1800511"/>
                </a:lnTo>
                <a:lnTo>
                  <a:pt x="1582942" y="1800520"/>
                </a:lnTo>
                <a:lnTo>
                  <a:pt x="1582816" y="1800870"/>
                </a:lnTo>
                <a:lnTo>
                  <a:pt x="1404735" y="1800809"/>
                </a:lnTo>
                <a:lnTo>
                  <a:pt x="1404713" y="1800870"/>
                </a:lnTo>
                <a:lnTo>
                  <a:pt x="1219924" y="1800806"/>
                </a:lnTo>
                <a:lnTo>
                  <a:pt x="1219901" y="1800870"/>
                </a:lnTo>
                <a:lnTo>
                  <a:pt x="1041820" y="1800809"/>
                </a:lnTo>
                <a:lnTo>
                  <a:pt x="1041798" y="1800870"/>
                </a:lnTo>
                <a:lnTo>
                  <a:pt x="0" y="18005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3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6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50900" y="685801"/>
            <a:ext cx="10483851" cy="3781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spc="67" baseline="0">
                <a:solidFill>
                  <a:schemeClr val="accent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53064" y="1411284"/>
            <a:ext cx="609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50900" y="1143652"/>
            <a:ext cx="10483851" cy="16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cap="none" spc="0" baseline="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subtitle here</a:t>
            </a:r>
          </a:p>
        </p:txBody>
      </p:sp>
      <p:sp>
        <p:nvSpPr>
          <p:cNvPr id="5" name="Freeform 25"/>
          <p:cNvSpPr>
            <a:spLocks/>
          </p:cNvSpPr>
          <p:nvPr userDrawn="1"/>
        </p:nvSpPr>
        <p:spPr bwMode="auto">
          <a:xfrm>
            <a:off x="10761489" y="6231466"/>
            <a:ext cx="257012" cy="626532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031492" y="6344119"/>
            <a:ext cx="303259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1067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1067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302057" y="6344120"/>
            <a:ext cx="2321559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67" dirty="0">
                <a:solidFill>
                  <a:schemeClr val="accent5"/>
                </a:solidFill>
                <a:latin typeface="Lato" panose="020F0502020204030203" pitchFamily="34" charset="0"/>
              </a:rPr>
              <a:t>Presented By: </a:t>
            </a:r>
            <a:r>
              <a:rPr lang="en-US" sz="1067" b="1" dirty="0">
                <a:solidFill>
                  <a:schemeClr val="accent1"/>
                </a:solidFill>
                <a:latin typeface="Lato" panose="020F0502020204030203" pitchFamily="34" charset="0"/>
              </a:rPr>
              <a:t>JAFAR DESIGNS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87571" y="2003241"/>
            <a:ext cx="2876445" cy="201083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79932" y="2003241"/>
            <a:ext cx="2876445" cy="201083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072294" y="2003241"/>
            <a:ext cx="2876445" cy="201083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458306" y="2003241"/>
            <a:ext cx="2876445" cy="201083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9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ictures at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183313" y="4064000"/>
            <a:ext cx="3148833" cy="2797429"/>
          </a:xfrm>
          <a:custGeom>
            <a:avLst/>
            <a:gdLst>
              <a:gd name="connsiteX0" fmla="*/ 756964 w 2361625"/>
              <a:gd name="connsiteY0" fmla="*/ 0 h 2098072"/>
              <a:gd name="connsiteX1" fmla="*/ 1179693 w 2361625"/>
              <a:gd name="connsiteY1" fmla="*/ 219 h 2098072"/>
              <a:gd name="connsiteX2" fmla="*/ 1179772 w 2361625"/>
              <a:gd name="connsiteY2" fmla="*/ 0 h 2098072"/>
              <a:gd name="connsiteX3" fmla="*/ 2361625 w 2361625"/>
              <a:gd name="connsiteY3" fmla="*/ 613 h 2098072"/>
              <a:gd name="connsiteX4" fmla="*/ 1604882 w 2361625"/>
              <a:gd name="connsiteY4" fmla="*/ 2097653 h 2098072"/>
              <a:gd name="connsiteX5" fmla="*/ 1636683 w 2361625"/>
              <a:gd name="connsiteY5" fmla="*/ 2097664 h 2098072"/>
              <a:gd name="connsiteX6" fmla="*/ 1636536 w 2361625"/>
              <a:gd name="connsiteY6" fmla="*/ 2098072 h 2098072"/>
              <a:gd name="connsiteX7" fmla="*/ 1213781 w 2361625"/>
              <a:gd name="connsiteY7" fmla="*/ 2097926 h 2098072"/>
              <a:gd name="connsiteX8" fmla="*/ 1213728 w 2361625"/>
              <a:gd name="connsiteY8" fmla="*/ 2098072 h 2098072"/>
              <a:gd name="connsiteX9" fmla="*/ 0 w 2361625"/>
              <a:gd name="connsiteY9" fmla="*/ 2097653 h 20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625" h="2098072">
                <a:moveTo>
                  <a:pt x="756964" y="0"/>
                </a:moveTo>
                <a:lnTo>
                  <a:pt x="1179693" y="219"/>
                </a:lnTo>
                <a:lnTo>
                  <a:pt x="1179772" y="0"/>
                </a:lnTo>
                <a:lnTo>
                  <a:pt x="2361625" y="613"/>
                </a:lnTo>
                <a:lnTo>
                  <a:pt x="1604882" y="2097653"/>
                </a:lnTo>
                <a:lnTo>
                  <a:pt x="1636683" y="2097664"/>
                </a:lnTo>
                <a:lnTo>
                  <a:pt x="1636536" y="2098072"/>
                </a:lnTo>
                <a:lnTo>
                  <a:pt x="1213781" y="2097926"/>
                </a:lnTo>
                <a:lnTo>
                  <a:pt x="1213728" y="2098072"/>
                </a:lnTo>
                <a:lnTo>
                  <a:pt x="0" y="20976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3517514" y="4064000"/>
            <a:ext cx="3148833" cy="2797429"/>
          </a:xfrm>
          <a:custGeom>
            <a:avLst/>
            <a:gdLst>
              <a:gd name="connsiteX0" fmla="*/ 756964 w 2361625"/>
              <a:gd name="connsiteY0" fmla="*/ 0 h 2098072"/>
              <a:gd name="connsiteX1" fmla="*/ 1179693 w 2361625"/>
              <a:gd name="connsiteY1" fmla="*/ 219 h 2098072"/>
              <a:gd name="connsiteX2" fmla="*/ 1179772 w 2361625"/>
              <a:gd name="connsiteY2" fmla="*/ 0 h 2098072"/>
              <a:gd name="connsiteX3" fmla="*/ 2361625 w 2361625"/>
              <a:gd name="connsiteY3" fmla="*/ 613 h 2098072"/>
              <a:gd name="connsiteX4" fmla="*/ 1604882 w 2361625"/>
              <a:gd name="connsiteY4" fmla="*/ 2097653 h 2098072"/>
              <a:gd name="connsiteX5" fmla="*/ 1636683 w 2361625"/>
              <a:gd name="connsiteY5" fmla="*/ 2097664 h 2098072"/>
              <a:gd name="connsiteX6" fmla="*/ 1636536 w 2361625"/>
              <a:gd name="connsiteY6" fmla="*/ 2098072 h 2098072"/>
              <a:gd name="connsiteX7" fmla="*/ 1213781 w 2361625"/>
              <a:gd name="connsiteY7" fmla="*/ 2097926 h 2098072"/>
              <a:gd name="connsiteX8" fmla="*/ 1213728 w 2361625"/>
              <a:gd name="connsiteY8" fmla="*/ 2098072 h 2098072"/>
              <a:gd name="connsiteX9" fmla="*/ 0 w 2361625"/>
              <a:gd name="connsiteY9" fmla="*/ 2097653 h 20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625" h="2098072">
                <a:moveTo>
                  <a:pt x="756964" y="0"/>
                </a:moveTo>
                <a:lnTo>
                  <a:pt x="1179693" y="219"/>
                </a:lnTo>
                <a:lnTo>
                  <a:pt x="1179772" y="0"/>
                </a:lnTo>
                <a:lnTo>
                  <a:pt x="2361625" y="613"/>
                </a:lnTo>
                <a:lnTo>
                  <a:pt x="1604882" y="2097653"/>
                </a:lnTo>
                <a:lnTo>
                  <a:pt x="1636683" y="2097664"/>
                </a:lnTo>
                <a:lnTo>
                  <a:pt x="1636536" y="2098072"/>
                </a:lnTo>
                <a:lnTo>
                  <a:pt x="1213781" y="2097926"/>
                </a:lnTo>
                <a:lnTo>
                  <a:pt x="1213728" y="2098072"/>
                </a:lnTo>
                <a:lnTo>
                  <a:pt x="0" y="20976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5851715" y="4064000"/>
            <a:ext cx="3148833" cy="2797429"/>
          </a:xfrm>
          <a:custGeom>
            <a:avLst/>
            <a:gdLst>
              <a:gd name="connsiteX0" fmla="*/ 756964 w 2361625"/>
              <a:gd name="connsiteY0" fmla="*/ 0 h 2098072"/>
              <a:gd name="connsiteX1" fmla="*/ 1179693 w 2361625"/>
              <a:gd name="connsiteY1" fmla="*/ 219 h 2098072"/>
              <a:gd name="connsiteX2" fmla="*/ 1179772 w 2361625"/>
              <a:gd name="connsiteY2" fmla="*/ 0 h 2098072"/>
              <a:gd name="connsiteX3" fmla="*/ 2361625 w 2361625"/>
              <a:gd name="connsiteY3" fmla="*/ 613 h 2098072"/>
              <a:gd name="connsiteX4" fmla="*/ 1604882 w 2361625"/>
              <a:gd name="connsiteY4" fmla="*/ 2097653 h 2098072"/>
              <a:gd name="connsiteX5" fmla="*/ 1636683 w 2361625"/>
              <a:gd name="connsiteY5" fmla="*/ 2097664 h 2098072"/>
              <a:gd name="connsiteX6" fmla="*/ 1636536 w 2361625"/>
              <a:gd name="connsiteY6" fmla="*/ 2098072 h 2098072"/>
              <a:gd name="connsiteX7" fmla="*/ 1213781 w 2361625"/>
              <a:gd name="connsiteY7" fmla="*/ 2097926 h 2098072"/>
              <a:gd name="connsiteX8" fmla="*/ 1213728 w 2361625"/>
              <a:gd name="connsiteY8" fmla="*/ 2098072 h 2098072"/>
              <a:gd name="connsiteX9" fmla="*/ 0 w 2361625"/>
              <a:gd name="connsiteY9" fmla="*/ 2097653 h 20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625" h="2098072">
                <a:moveTo>
                  <a:pt x="756964" y="0"/>
                </a:moveTo>
                <a:lnTo>
                  <a:pt x="1179693" y="219"/>
                </a:lnTo>
                <a:lnTo>
                  <a:pt x="1179772" y="0"/>
                </a:lnTo>
                <a:lnTo>
                  <a:pt x="2361625" y="613"/>
                </a:lnTo>
                <a:lnTo>
                  <a:pt x="1604882" y="2097653"/>
                </a:lnTo>
                <a:lnTo>
                  <a:pt x="1636683" y="2097664"/>
                </a:lnTo>
                <a:lnTo>
                  <a:pt x="1636536" y="2098072"/>
                </a:lnTo>
                <a:lnTo>
                  <a:pt x="1213781" y="2097926"/>
                </a:lnTo>
                <a:lnTo>
                  <a:pt x="1213728" y="2098072"/>
                </a:lnTo>
                <a:lnTo>
                  <a:pt x="0" y="20976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8185918" y="4064000"/>
            <a:ext cx="3148833" cy="2797429"/>
          </a:xfrm>
          <a:custGeom>
            <a:avLst/>
            <a:gdLst>
              <a:gd name="connsiteX0" fmla="*/ 756964 w 2361625"/>
              <a:gd name="connsiteY0" fmla="*/ 0 h 2098072"/>
              <a:gd name="connsiteX1" fmla="*/ 1179693 w 2361625"/>
              <a:gd name="connsiteY1" fmla="*/ 219 h 2098072"/>
              <a:gd name="connsiteX2" fmla="*/ 1179772 w 2361625"/>
              <a:gd name="connsiteY2" fmla="*/ 0 h 2098072"/>
              <a:gd name="connsiteX3" fmla="*/ 2361625 w 2361625"/>
              <a:gd name="connsiteY3" fmla="*/ 613 h 2098072"/>
              <a:gd name="connsiteX4" fmla="*/ 1604882 w 2361625"/>
              <a:gd name="connsiteY4" fmla="*/ 2097653 h 2098072"/>
              <a:gd name="connsiteX5" fmla="*/ 1636683 w 2361625"/>
              <a:gd name="connsiteY5" fmla="*/ 2097664 h 2098072"/>
              <a:gd name="connsiteX6" fmla="*/ 1636536 w 2361625"/>
              <a:gd name="connsiteY6" fmla="*/ 2098072 h 2098072"/>
              <a:gd name="connsiteX7" fmla="*/ 1213781 w 2361625"/>
              <a:gd name="connsiteY7" fmla="*/ 2097926 h 2098072"/>
              <a:gd name="connsiteX8" fmla="*/ 1213728 w 2361625"/>
              <a:gd name="connsiteY8" fmla="*/ 2098072 h 2098072"/>
              <a:gd name="connsiteX9" fmla="*/ 0 w 2361625"/>
              <a:gd name="connsiteY9" fmla="*/ 2097653 h 20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625" h="2098072">
                <a:moveTo>
                  <a:pt x="756964" y="0"/>
                </a:moveTo>
                <a:lnTo>
                  <a:pt x="1179693" y="219"/>
                </a:lnTo>
                <a:lnTo>
                  <a:pt x="1179772" y="0"/>
                </a:lnTo>
                <a:lnTo>
                  <a:pt x="2361625" y="613"/>
                </a:lnTo>
                <a:lnTo>
                  <a:pt x="1604882" y="2097653"/>
                </a:lnTo>
                <a:lnTo>
                  <a:pt x="1636683" y="2097664"/>
                </a:lnTo>
                <a:lnTo>
                  <a:pt x="1636536" y="2098072"/>
                </a:lnTo>
                <a:lnTo>
                  <a:pt x="1213781" y="2097926"/>
                </a:lnTo>
                <a:lnTo>
                  <a:pt x="1213728" y="2098072"/>
                </a:lnTo>
                <a:lnTo>
                  <a:pt x="0" y="20976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7" name="Freeform 25"/>
          <p:cNvSpPr>
            <a:spLocks/>
          </p:cNvSpPr>
          <p:nvPr userDrawn="1"/>
        </p:nvSpPr>
        <p:spPr bwMode="auto">
          <a:xfrm>
            <a:off x="10761489" y="6231466"/>
            <a:ext cx="257012" cy="626532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1031492" y="6344119"/>
            <a:ext cx="303259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1067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1067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4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616089" y="3435729"/>
            <a:ext cx="2391400" cy="254722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  <a:gd name="connsiteX0" fmla="*/ 0 w 12191"/>
              <a:gd name="connsiteY0" fmla="*/ 10003 h 10003"/>
              <a:gd name="connsiteX1" fmla="*/ 4713 w 12191"/>
              <a:gd name="connsiteY1" fmla="*/ 0 h 10003"/>
              <a:gd name="connsiteX2" fmla="*/ 12191 w 12191"/>
              <a:gd name="connsiteY2" fmla="*/ 0 h 10003"/>
              <a:gd name="connsiteX3" fmla="*/ 9683 w 12191"/>
              <a:gd name="connsiteY3" fmla="*/ 9968 h 10003"/>
              <a:gd name="connsiteX4" fmla="*/ 0 w 12191"/>
              <a:gd name="connsiteY4" fmla="*/ 10003 h 10003"/>
              <a:gd name="connsiteX0" fmla="*/ 0 w 12191"/>
              <a:gd name="connsiteY0" fmla="*/ 10003 h 10005"/>
              <a:gd name="connsiteX1" fmla="*/ 4713 w 12191"/>
              <a:gd name="connsiteY1" fmla="*/ 0 h 10005"/>
              <a:gd name="connsiteX2" fmla="*/ 12191 w 12191"/>
              <a:gd name="connsiteY2" fmla="*/ 0 h 10005"/>
              <a:gd name="connsiteX3" fmla="*/ 7496 w 12191"/>
              <a:gd name="connsiteY3" fmla="*/ 10005 h 10005"/>
              <a:gd name="connsiteX4" fmla="*/ 0 w 12191"/>
              <a:gd name="connsiteY4" fmla="*/ 10003 h 10005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496 w 12191"/>
              <a:gd name="connsiteY3" fmla="*/ 10008 h 10008"/>
              <a:gd name="connsiteX4" fmla="*/ 0 w 12191"/>
              <a:gd name="connsiteY4" fmla="*/ 10006 h 10008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512 w 12191"/>
              <a:gd name="connsiteY3" fmla="*/ 10008 h 10008"/>
              <a:gd name="connsiteX4" fmla="*/ 0 w 12191"/>
              <a:gd name="connsiteY4" fmla="*/ 10006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" h="10008">
                <a:moveTo>
                  <a:pt x="0" y="10006"/>
                </a:moveTo>
                <a:lnTo>
                  <a:pt x="4685" y="0"/>
                </a:lnTo>
                <a:lnTo>
                  <a:pt x="12191" y="3"/>
                </a:lnTo>
                <a:lnTo>
                  <a:pt x="7512" y="10008"/>
                </a:lnTo>
                <a:lnTo>
                  <a:pt x="0" y="10006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333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539268" y="832372"/>
            <a:ext cx="2391400" cy="254722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  <a:gd name="connsiteX0" fmla="*/ 0 w 12191"/>
              <a:gd name="connsiteY0" fmla="*/ 10003 h 10003"/>
              <a:gd name="connsiteX1" fmla="*/ 4713 w 12191"/>
              <a:gd name="connsiteY1" fmla="*/ 0 h 10003"/>
              <a:gd name="connsiteX2" fmla="*/ 12191 w 12191"/>
              <a:gd name="connsiteY2" fmla="*/ 0 h 10003"/>
              <a:gd name="connsiteX3" fmla="*/ 9683 w 12191"/>
              <a:gd name="connsiteY3" fmla="*/ 9968 h 10003"/>
              <a:gd name="connsiteX4" fmla="*/ 0 w 12191"/>
              <a:gd name="connsiteY4" fmla="*/ 10003 h 10003"/>
              <a:gd name="connsiteX0" fmla="*/ 0 w 12191"/>
              <a:gd name="connsiteY0" fmla="*/ 10003 h 10005"/>
              <a:gd name="connsiteX1" fmla="*/ 4713 w 12191"/>
              <a:gd name="connsiteY1" fmla="*/ 0 h 10005"/>
              <a:gd name="connsiteX2" fmla="*/ 12191 w 12191"/>
              <a:gd name="connsiteY2" fmla="*/ 0 h 10005"/>
              <a:gd name="connsiteX3" fmla="*/ 7496 w 12191"/>
              <a:gd name="connsiteY3" fmla="*/ 10005 h 10005"/>
              <a:gd name="connsiteX4" fmla="*/ 0 w 12191"/>
              <a:gd name="connsiteY4" fmla="*/ 10003 h 10005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496 w 12191"/>
              <a:gd name="connsiteY3" fmla="*/ 10008 h 10008"/>
              <a:gd name="connsiteX4" fmla="*/ 0 w 12191"/>
              <a:gd name="connsiteY4" fmla="*/ 10006 h 10008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512 w 12191"/>
              <a:gd name="connsiteY3" fmla="*/ 10008 h 10008"/>
              <a:gd name="connsiteX4" fmla="*/ 0 w 12191"/>
              <a:gd name="connsiteY4" fmla="*/ 10006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" h="10008">
                <a:moveTo>
                  <a:pt x="0" y="10006"/>
                </a:moveTo>
                <a:lnTo>
                  <a:pt x="4685" y="0"/>
                </a:lnTo>
                <a:lnTo>
                  <a:pt x="12191" y="3"/>
                </a:lnTo>
                <a:lnTo>
                  <a:pt x="7512" y="10008"/>
                </a:lnTo>
                <a:lnTo>
                  <a:pt x="0" y="10006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333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640756" y="2060039"/>
            <a:ext cx="2391400" cy="254722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  <a:gd name="connsiteX0" fmla="*/ 0 w 12191"/>
              <a:gd name="connsiteY0" fmla="*/ 10003 h 10003"/>
              <a:gd name="connsiteX1" fmla="*/ 4713 w 12191"/>
              <a:gd name="connsiteY1" fmla="*/ 0 h 10003"/>
              <a:gd name="connsiteX2" fmla="*/ 12191 w 12191"/>
              <a:gd name="connsiteY2" fmla="*/ 0 h 10003"/>
              <a:gd name="connsiteX3" fmla="*/ 9683 w 12191"/>
              <a:gd name="connsiteY3" fmla="*/ 9968 h 10003"/>
              <a:gd name="connsiteX4" fmla="*/ 0 w 12191"/>
              <a:gd name="connsiteY4" fmla="*/ 10003 h 10003"/>
              <a:gd name="connsiteX0" fmla="*/ 0 w 12191"/>
              <a:gd name="connsiteY0" fmla="*/ 10003 h 10005"/>
              <a:gd name="connsiteX1" fmla="*/ 4713 w 12191"/>
              <a:gd name="connsiteY1" fmla="*/ 0 h 10005"/>
              <a:gd name="connsiteX2" fmla="*/ 12191 w 12191"/>
              <a:gd name="connsiteY2" fmla="*/ 0 h 10005"/>
              <a:gd name="connsiteX3" fmla="*/ 7496 w 12191"/>
              <a:gd name="connsiteY3" fmla="*/ 10005 h 10005"/>
              <a:gd name="connsiteX4" fmla="*/ 0 w 12191"/>
              <a:gd name="connsiteY4" fmla="*/ 10003 h 10005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496 w 12191"/>
              <a:gd name="connsiteY3" fmla="*/ 10008 h 10008"/>
              <a:gd name="connsiteX4" fmla="*/ 0 w 12191"/>
              <a:gd name="connsiteY4" fmla="*/ 10006 h 10008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512 w 12191"/>
              <a:gd name="connsiteY3" fmla="*/ 10008 h 10008"/>
              <a:gd name="connsiteX4" fmla="*/ 0 w 12191"/>
              <a:gd name="connsiteY4" fmla="*/ 10006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" h="10008">
                <a:moveTo>
                  <a:pt x="0" y="10006"/>
                </a:moveTo>
                <a:lnTo>
                  <a:pt x="4685" y="0"/>
                </a:lnTo>
                <a:lnTo>
                  <a:pt x="12191" y="3"/>
                </a:lnTo>
                <a:lnTo>
                  <a:pt x="7512" y="10008"/>
                </a:lnTo>
                <a:lnTo>
                  <a:pt x="0" y="10006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333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192595" y="2468476"/>
            <a:ext cx="2620056" cy="3195083"/>
          </a:xfrm>
          <a:custGeom>
            <a:avLst/>
            <a:gdLst>
              <a:gd name="connsiteX0" fmla="*/ 1147388 w 2619410"/>
              <a:gd name="connsiteY0" fmla="*/ 0 h 3194296"/>
              <a:gd name="connsiteX1" fmla="*/ 2619410 w 2619410"/>
              <a:gd name="connsiteY1" fmla="*/ 763 h 3194296"/>
              <a:gd name="connsiteX2" fmla="*/ 2385956 w 2619410"/>
              <a:gd name="connsiteY2" fmla="*/ 648461 h 3194296"/>
              <a:gd name="connsiteX3" fmla="*/ 2390810 w 2619410"/>
              <a:gd name="connsiteY3" fmla="*/ 648463 h 3194296"/>
              <a:gd name="connsiteX4" fmla="*/ 1473199 w 2619410"/>
              <a:gd name="connsiteY4" fmla="*/ 3194296 h 3194296"/>
              <a:gd name="connsiteX5" fmla="*/ 0 w 2619410"/>
              <a:gd name="connsiteY5" fmla="*/ 3193787 h 3194296"/>
              <a:gd name="connsiteX6" fmla="*/ 233730 w 2619410"/>
              <a:gd name="connsiteY6" fmla="*/ 2546089 h 3194296"/>
              <a:gd name="connsiteX7" fmla="*/ 228600 w 2619410"/>
              <a:gd name="connsiteY7" fmla="*/ 2546087 h 3194296"/>
              <a:gd name="connsiteX0" fmla="*/ 1147388 w 2619410"/>
              <a:gd name="connsiteY0" fmla="*/ 0 h 3194296"/>
              <a:gd name="connsiteX1" fmla="*/ 2619410 w 2619410"/>
              <a:gd name="connsiteY1" fmla="*/ 763 h 3194296"/>
              <a:gd name="connsiteX2" fmla="*/ 2390810 w 2619410"/>
              <a:gd name="connsiteY2" fmla="*/ 648463 h 3194296"/>
              <a:gd name="connsiteX3" fmla="*/ 1473199 w 2619410"/>
              <a:gd name="connsiteY3" fmla="*/ 3194296 h 3194296"/>
              <a:gd name="connsiteX4" fmla="*/ 0 w 2619410"/>
              <a:gd name="connsiteY4" fmla="*/ 3193787 h 3194296"/>
              <a:gd name="connsiteX5" fmla="*/ 233730 w 2619410"/>
              <a:gd name="connsiteY5" fmla="*/ 2546089 h 3194296"/>
              <a:gd name="connsiteX6" fmla="*/ 228600 w 2619410"/>
              <a:gd name="connsiteY6" fmla="*/ 2546087 h 3194296"/>
              <a:gd name="connsiteX7" fmla="*/ 1147388 w 2619410"/>
              <a:gd name="connsiteY7" fmla="*/ 0 h 3194296"/>
              <a:gd name="connsiteX0" fmla="*/ 1147388 w 2619410"/>
              <a:gd name="connsiteY0" fmla="*/ 0 h 3194296"/>
              <a:gd name="connsiteX1" fmla="*/ 2619410 w 2619410"/>
              <a:gd name="connsiteY1" fmla="*/ 763 h 3194296"/>
              <a:gd name="connsiteX2" fmla="*/ 1473199 w 2619410"/>
              <a:gd name="connsiteY2" fmla="*/ 3194296 h 3194296"/>
              <a:gd name="connsiteX3" fmla="*/ 0 w 2619410"/>
              <a:gd name="connsiteY3" fmla="*/ 3193787 h 3194296"/>
              <a:gd name="connsiteX4" fmla="*/ 233730 w 2619410"/>
              <a:gd name="connsiteY4" fmla="*/ 2546089 h 3194296"/>
              <a:gd name="connsiteX5" fmla="*/ 228600 w 2619410"/>
              <a:gd name="connsiteY5" fmla="*/ 2546087 h 3194296"/>
              <a:gd name="connsiteX6" fmla="*/ 1147388 w 2619410"/>
              <a:gd name="connsiteY6" fmla="*/ 0 h 319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9410" h="3194296">
                <a:moveTo>
                  <a:pt x="1147388" y="0"/>
                </a:moveTo>
                <a:lnTo>
                  <a:pt x="2619410" y="763"/>
                </a:lnTo>
                <a:lnTo>
                  <a:pt x="1473199" y="3194296"/>
                </a:lnTo>
                <a:lnTo>
                  <a:pt x="0" y="3193787"/>
                </a:lnTo>
                <a:lnTo>
                  <a:pt x="233730" y="2546089"/>
                </a:lnTo>
                <a:lnTo>
                  <a:pt x="228600" y="2546087"/>
                </a:lnTo>
                <a:lnTo>
                  <a:pt x="1147388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3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7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12495" y="3465968"/>
            <a:ext cx="3187747" cy="339546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  <a:gd name="connsiteX0" fmla="*/ 0 w 12191"/>
              <a:gd name="connsiteY0" fmla="*/ 10003 h 10003"/>
              <a:gd name="connsiteX1" fmla="*/ 4713 w 12191"/>
              <a:gd name="connsiteY1" fmla="*/ 0 h 10003"/>
              <a:gd name="connsiteX2" fmla="*/ 12191 w 12191"/>
              <a:gd name="connsiteY2" fmla="*/ 0 h 10003"/>
              <a:gd name="connsiteX3" fmla="*/ 9683 w 12191"/>
              <a:gd name="connsiteY3" fmla="*/ 9968 h 10003"/>
              <a:gd name="connsiteX4" fmla="*/ 0 w 12191"/>
              <a:gd name="connsiteY4" fmla="*/ 10003 h 10003"/>
              <a:gd name="connsiteX0" fmla="*/ 0 w 12191"/>
              <a:gd name="connsiteY0" fmla="*/ 10003 h 10005"/>
              <a:gd name="connsiteX1" fmla="*/ 4713 w 12191"/>
              <a:gd name="connsiteY1" fmla="*/ 0 h 10005"/>
              <a:gd name="connsiteX2" fmla="*/ 12191 w 12191"/>
              <a:gd name="connsiteY2" fmla="*/ 0 h 10005"/>
              <a:gd name="connsiteX3" fmla="*/ 7496 w 12191"/>
              <a:gd name="connsiteY3" fmla="*/ 10005 h 10005"/>
              <a:gd name="connsiteX4" fmla="*/ 0 w 12191"/>
              <a:gd name="connsiteY4" fmla="*/ 10003 h 10005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496 w 12191"/>
              <a:gd name="connsiteY3" fmla="*/ 10008 h 10008"/>
              <a:gd name="connsiteX4" fmla="*/ 0 w 12191"/>
              <a:gd name="connsiteY4" fmla="*/ 10006 h 10008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512 w 12191"/>
              <a:gd name="connsiteY3" fmla="*/ 10008 h 10008"/>
              <a:gd name="connsiteX4" fmla="*/ 0 w 12191"/>
              <a:gd name="connsiteY4" fmla="*/ 10006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" h="10008">
                <a:moveTo>
                  <a:pt x="0" y="10006"/>
                </a:moveTo>
                <a:lnTo>
                  <a:pt x="4685" y="0"/>
                </a:lnTo>
                <a:lnTo>
                  <a:pt x="12191" y="3"/>
                </a:lnTo>
                <a:lnTo>
                  <a:pt x="7512" y="10008"/>
                </a:lnTo>
                <a:lnTo>
                  <a:pt x="0" y="10006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265997" y="0"/>
            <a:ext cx="3187747" cy="339546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  <a:gd name="connsiteX0" fmla="*/ 0 w 12191"/>
              <a:gd name="connsiteY0" fmla="*/ 10003 h 10003"/>
              <a:gd name="connsiteX1" fmla="*/ 4713 w 12191"/>
              <a:gd name="connsiteY1" fmla="*/ 0 h 10003"/>
              <a:gd name="connsiteX2" fmla="*/ 12191 w 12191"/>
              <a:gd name="connsiteY2" fmla="*/ 0 h 10003"/>
              <a:gd name="connsiteX3" fmla="*/ 9683 w 12191"/>
              <a:gd name="connsiteY3" fmla="*/ 9968 h 10003"/>
              <a:gd name="connsiteX4" fmla="*/ 0 w 12191"/>
              <a:gd name="connsiteY4" fmla="*/ 10003 h 10003"/>
              <a:gd name="connsiteX0" fmla="*/ 0 w 12191"/>
              <a:gd name="connsiteY0" fmla="*/ 10003 h 10005"/>
              <a:gd name="connsiteX1" fmla="*/ 4713 w 12191"/>
              <a:gd name="connsiteY1" fmla="*/ 0 h 10005"/>
              <a:gd name="connsiteX2" fmla="*/ 12191 w 12191"/>
              <a:gd name="connsiteY2" fmla="*/ 0 h 10005"/>
              <a:gd name="connsiteX3" fmla="*/ 7496 w 12191"/>
              <a:gd name="connsiteY3" fmla="*/ 10005 h 10005"/>
              <a:gd name="connsiteX4" fmla="*/ 0 w 12191"/>
              <a:gd name="connsiteY4" fmla="*/ 10003 h 10005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496 w 12191"/>
              <a:gd name="connsiteY3" fmla="*/ 10008 h 10008"/>
              <a:gd name="connsiteX4" fmla="*/ 0 w 12191"/>
              <a:gd name="connsiteY4" fmla="*/ 10006 h 10008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512 w 12191"/>
              <a:gd name="connsiteY3" fmla="*/ 10008 h 10008"/>
              <a:gd name="connsiteX4" fmla="*/ 0 w 12191"/>
              <a:gd name="connsiteY4" fmla="*/ 10006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" h="10008">
                <a:moveTo>
                  <a:pt x="0" y="10006"/>
                </a:moveTo>
                <a:lnTo>
                  <a:pt x="4685" y="0"/>
                </a:lnTo>
                <a:lnTo>
                  <a:pt x="12191" y="3"/>
                </a:lnTo>
                <a:lnTo>
                  <a:pt x="7512" y="10008"/>
                </a:lnTo>
                <a:lnTo>
                  <a:pt x="0" y="10006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871211" y="1227667"/>
            <a:ext cx="3187747" cy="339546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  <a:gd name="connsiteX0" fmla="*/ 0 w 12191"/>
              <a:gd name="connsiteY0" fmla="*/ 10003 h 10003"/>
              <a:gd name="connsiteX1" fmla="*/ 4713 w 12191"/>
              <a:gd name="connsiteY1" fmla="*/ 0 h 10003"/>
              <a:gd name="connsiteX2" fmla="*/ 12191 w 12191"/>
              <a:gd name="connsiteY2" fmla="*/ 0 h 10003"/>
              <a:gd name="connsiteX3" fmla="*/ 9683 w 12191"/>
              <a:gd name="connsiteY3" fmla="*/ 9968 h 10003"/>
              <a:gd name="connsiteX4" fmla="*/ 0 w 12191"/>
              <a:gd name="connsiteY4" fmla="*/ 10003 h 10003"/>
              <a:gd name="connsiteX0" fmla="*/ 0 w 12191"/>
              <a:gd name="connsiteY0" fmla="*/ 10003 h 10005"/>
              <a:gd name="connsiteX1" fmla="*/ 4713 w 12191"/>
              <a:gd name="connsiteY1" fmla="*/ 0 h 10005"/>
              <a:gd name="connsiteX2" fmla="*/ 12191 w 12191"/>
              <a:gd name="connsiteY2" fmla="*/ 0 h 10005"/>
              <a:gd name="connsiteX3" fmla="*/ 7496 w 12191"/>
              <a:gd name="connsiteY3" fmla="*/ 10005 h 10005"/>
              <a:gd name="connsiteX4" fmla="*/ 0 w 12191"/>
              <a:gd name="connsiteY4" fmla="*/ 10003 h 10005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496 w 12191"/>
              <a:gd name="connsiteY3" fmla="*/ 10008 h 10008"/>
              <a:gd name="connsiteX4" fmla="*/ 0 w 12191"/>
              <a:gd name="connsiteY4" fmla="*/ 10006 h 10008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512 w 12191"/>
              <a:gd name="connsiteY3" fmla="*/ 10008 h 10008"/>
              <a:gd name="connsiteX4" fmla="*/ 0 w 12191"/>
              <a:gd name="connsiteY4" fmla="*/ 10006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" h="10008">
                <a:moveTo>
                  <a:pt x="0" y="10006"/>
                </a:moveTo>
                <a:lnTo>
                  <a:pt x="4685" y="0"/>
                </a:lnTo>
                <a:lnTo>
                  <a:pt x="12191" y="3"/>
                </a:lnTo>
                <a:lnTo>
                  <a:pt x="7512" y="10008"/>
                </a:lnTo>
                <a:lnTo>
                  <a:pt x="0" y="10006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359887" y="1528234"/>
            <a:ext cx="3492547" cy="4259061"/>
          </a:xfrm>
          <a:custGeom>
            <a:avLst/>
            <a:gdLst>
              <a:gd name="connsiteX0" fmla="*/ 1147388 w 2619410"/>
              <a:gd name="connsiteY0" fmla="*/ 0 h 3194296"/>
              <a:gd name="connsiteX1" fmla="*/ 2619410 w 2619410"/>
              <a:gd name="connsiteY1" fmla="*/ 763 h 3194296"/>
              <a:gd name="connsiteX2" fmla="*/ 2385956 w 2619410"/>
              <a:gd name="connsiteY2" fmla="*/ 648461 h 3194296"/>
              <a:gd name="connsiteX3" fmla="*/ 2390810 w 2619410"/>
              <a:gd name="connsiteY3" fmla="*/ 648463 h 3194296"/>
              <a:gd name="connsiteX4" fmla="*/ 1473199 w 2619410"/>
              <a:gd name="connsiteY4" fmla="*/ 3194296 h 3194296"/>
              <a:gd name="connsiteX5" fmla="*/ 0 w 2619410"/>
              <a:gd name="connsiteY5" fmla="*/ 3193787 h 3194296"/>
              <a:gd name="connsiteX6" fmla="*/ 233730 w 2619410"/>
              <a:gd name="connsiteY6" fmla="*/ 2546089 h 3194296"/>
              <a:gd name="connsiteX7" fmla="*/ 228600 w 2619410"/>
              <a:gd name="connsiteY7" fmla="*/ 2546087 h 319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9410" h="3194296">
                <a:moveTo>
                  <a:pt x="1147388" y="0"/>
                </a:moveTo>
                <a:lnTo>
                  <a:pt x="2619410" y="763"/>
                </a:lnTo>
                <a:lnTo>
                  <a:pt x="2385956" y="648461"/>
                </a:lnTo>
                <a:lnTo>
                  <a:pt x="2390810" y="648463"/>
                </a:lnTo>
                <a:lnTo>
                  <a:pt x="1473199" y="3194296"/>
                </a:lnTo>
                <a:lnTo>
                  <a:pt x="0" y="3193787"/>
                </a:lnTo>
                <a:lnTo>
                  <a:pt x="233730" y="2546089"/>
                </a:lnTo>
                <a:lnTo>
                  <a:pt x="228600" y="254608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Freeform 25"/>
          <p:cNvSpPr>
            <a:spLocks/>
          </p:cNvSpPr>
          <p:nvPr userDrawn="1"/>
        </p:nvSpPr>
        <p:spPr bwMode="auto">
          <a:xfrm>
            <a:off x="10761489" y="6231466"/>
            <a:ext cx="257012" cy="626532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018792" y="6458419"/>
            <a:ext cx="303259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1867" b="1" smtClean="0">
                <a:solidFill>
                  <a:schemeClr val="accent4"/>
                </a:solidFill>
                <a:latin typeface="Lato"/>
              </a:rPr>
              <a:pPr algn="r"/>
              <a:t>‹#›</a:t>
            </a:fld>
            <a:endParaRPr lang="en-US" sz="1867" b="1" dirty="0">
              <a:solidFill>
                <a:schemeClr val="accent4"/>
              </a:solidFill>
              <a:latin typeface="Lato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4" b="27233"/>
          <a:stretch/>
        </p:blipFill>
        <p:spPr>
          <a:xfrm>
            <a:off x="8892499" y="5969000"/>
            <a:ext cx="1674424" cy="8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18293" cy="6858000"/>
          </a:xfrm>
          <a:prstGeom prst="rect">
            <a:avLst/>
          </a:prstGeom>
        </p:spPr>
        <p:txBody>
          <a:bodyPr/>
          <a:lstStyle>
            <a:lvl1pPr>
              <a:defRPr sz="1867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Freeform 25"/>
          <p:cNvSpPr>
            <a:spLocks/>
          </p:cNvSpPr>
          <p:nvPr userDrawn="1"/>
        </p:nvSpPr>
        <p:spPr bwMode="auto">
          <a:xfrm>
            <a:off x="10761489" y="6231466"/>
            <a:ext cx="257012" cy="626532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018792" y="6458419"/>
            <a:ext cx="303259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1867" b="1" smtClean="0">
                <a:solidFill>
                  <a:schemeClr val="accent4"/>
                </a:solidFill>
                <a:latin typeface="Lato"/>
              </a:rPr>
              <a:pPr algn="r"/>
              <a:t>‹#›</a:t>
            </a:fld>
            <a:endParaRPr lang="en-US" sz="1867" b="1" dirty="0">
              <a:solidFill>
                <a:schemeClr val="accent4"/>
              </a:solidFill>
              <a:latin typeface="Lato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4" b="27233"/>
          <a:stretch/>
        </p:blipFill>
        <p:spPr>
          <a:xfrm>
            <a:off x="8892499" y="5969000"/>
            <a:ext cx="1674424" cy="8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3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5"/>
          <p:cNvSpPr>
            <a:spLocks/>
          </p:cNvSpPr>
          <p:nvPr userDrawn="1"/>
        </p:nvSpPr>
        <p:spPr bwMode="auto">
          <a:xfrm>
            <a:off x="10761489" y="6231466"/>
            <a:ext cx="257012" cy="626532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018792" y="6458419"/>
            <a:ext cx="303259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1867" b="1" smtClean="0">
                <a:solidFill>
                  <a:schemeClr val="accent4"/>
                </a:solidFill>
                <a:latin typeface="Lato"/>
              </a:rPr>
              <a:pPr algn="r"/>
              <a:t>‹#›</a:t>
            </a:fld>
            <a:endParaRPr lang="en-US" sz="1867" b="1" dirty="0">
              <a:solidFill>
                <a:schemeClr val="accent4"/>
              </a:solidFill>
              <a:latin typeface="Lato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4" b="27233"/>
          <a:stretch/>
        </p:blipFill>
        <p:spPr>
          <a:xfrm>
            <a:off x="8892499" y="5969000"/>
            <a:ext cx="1674424" cy="8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4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373707" y="0"/>
            <a:ext cx="5818293" cy="6858000"/>
          </a:xfrm>
          <a:prstGeom prst="rect">
            <a:avLst/>
          </a:prstGeom>
        </p:spPr>
        <p:txBody>
          <a:bodyPr/>
          <a:lstStyle>
            <a:lvl1pPr>
              <a:defRPr sz="1867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Freeform 25"/>
          <p:cNvSpPr>
            <a:spLocks/>
          </p:cNvSpPr>
          <p:nvPr userDrawn="1"/>
        </p:nvSpPr>
        <p:spPr bwMode="auto">
          <a:xfrm>
            <a:off x="1060094" y="6231466"/>
            <a:ext cx="257012" cy="626532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" name="Freeform 25"/>
          <p:cNvSpPr>
            <a:spLocks/>
          </p:cNvSpPr>
          <p:nvPr userDrawn="1"/>
        </p:nvSpPr>
        <p:spPr bwMode="auto">
          <a:xfrm>
            <a:off x="10761489" y="6231466"/>
            <a:ext cx="257012" cy="626532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92092" y="6443741"/>
            <a:ext cx="303259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1867" b="1" smtClean="0">
                <a:solidFill>
                  <a:schemeClr val="accent4"/>
                </a:solidFill>
                <a:latin typeface="Lato"/>
              </a:rPr>
              <a:pPr algn="r"/>
              <a:t>‹#›</a:t>
            </a:fld>
            <a:endParaRPr lang="en-US" sz="1867" b="1" dirty="0">
              <a:solidFill>
                <a:schemeClr val="accent4"/>
              </a:solidFill>
              <a:latin typeface="Lato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4" b="27233"/>
          <a:stretch/>
        </p:blipFill>
        <p:spPr>
          <a:xfrm>
            <a:off x="1317105" y="5999243"/>
            <a:ext cx="1674424" cy="8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2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50900" y="685801"/>
            <a:ext cx="10483851" cy="3781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spc="67" baseline="0">
                <a:solidFill>
                  <a:schemeClr val="accent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53064" y="1411284"/>
            <a:ext cx="609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50900" y="1143652"/>
            <a:ext cx="10483851" cy="16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cap="none" spc="0" baseline="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subtitle here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229783" y="2446867"/>
            <a:ext cx="1750984" cy="3145367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Freeform 25"/>
          <p:cNvSpPr>
            <a:spLocks/>
          </p:cNvSpPr>
          <p:nvPr userDrawn="1"/>
        </p:nvSpPr>
        <p:spPr bwMode="auto">
          <a:xfrm>
            <a:off x="10761489" y="6231466"/>
            <a:ext cx="257012" cy="626532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018792" y="6458419"/>
            <a:ext cx="303259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1867" b="1" smtClean="0">
                <a:solidFill>
                  <a:schemeClr val="accent4"/>
                </a:solidFill>
                <a:latin typeface="Lato"/>
              </a:rPr>
              <a:pPr algn="r"/>
              <a:t>‹#›</a:t>
            </a:fld>
            <a:endParaRPr lang="en-US" sz="1867" b="1" dirty="0">
              <a:solidFill>
                <a:schemeClr val="accent4"/>
              </a:solidFill>
              <a:latin typeface="Lato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4" b="27233"/>
          <a:stretch/>
        </p:blipFill>
        <p:spPr>
          <a:xfrm>
            <a:off x="8892499" y="5969000"/>
            <a:ext cx="1674424" cy="8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Showcase in iM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50900" y="685801"/>
            <a:ext cx="10483851" cy="3781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spc="67" baseline="0">
                <a:solidFill>
                  <a:schemeClr val="accent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53064" y="1411284"/>
            <a:ext cx="609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50900" y="1143652"/>
            <a:ext cx="10483851" cy="16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cap="none" spc="0" baseline="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subtitle here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14778" y="2298701"/>
            <a:ext cx="3917245" cy="2357967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Freeform 25"/>
          <p:cNvSpPr>
            <a:spLocks/>
          </p:cNvSpPr>
          <p:nvPr userDrawn="1"/>
        </p:nvSpPr>
        <p:spPr bwMode="auto">
          <a:xfrm>
            <a:off x="10761489" y="6231466"/>
            <a:ext cx="257012" cy="626532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018792" y="6458419"/>
            <a:ext cx="303259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1867" b="1" smtClean="0">
                <a:solidFill>
                  <a:schemeClr val="accent4"/>
                </a:solidFill>
                <a:latin typeface="Lato"/>
              </a:rPr>
              <a:pPr algn="r"/>
              <a:t>‹#›</a:t>
            </a:fld>
            <a:endParaRPr lang="en-US" sz="1867" b="1" dirty="0">
              <a:solidFill>
                <a:schemeClr val="accent4"/>
              </a:solidFill>
              <a:latin typeface="Lato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4" b="27233"/>
          <a:stretch/>
        </p:blipFill>
        <p:spPr>
          <a:xfrm>
            <a:off x="8892499" y="5969000"/>
            <a:ext cx="1674424" cy="8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9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Showcase (2 Pictu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50901" y="2032707"/>
            <a:ext cx="4940300" cy="3810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50900" y="685801"/>
            <a:ext cx="10483851" cy="3781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spc="67" baseline="0">
                <a:solidFill>
                  <a:schemeClr val="accent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53064" y="1411284"/>
            <a:ext cx="609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50900" y="1143652"/>
            <a:ext cx="10483851" cy="16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cap="none" spc="0" baseline="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subtitle here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394451" y="2032707"/>
            <a:ext cx="4940300" cy="3810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Freeform 25"/>
          <p:cNvSpPr>
            <a:spLocks/>
          </p:cNvSpPr>
          <p:nvPr userDrawn="1"/>
        </p:nvSpPr>
        <p:spPr bwMode="auto">
          <a:xfrm>
            <a:off x="10761489" y="6231466"/>
            <a:ext cx="257012" cy="626532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018792" y="6458419"/>
            <a:ext cx="303259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1867" b="1" smtClean="0">
                <a:solidFill>
                  <a:schemeClr val="accent4"/>
                </a:solidFill>
                <a:latin typeface="Lato"/>
              </a:rPr>
              <a:pPr algn="r"/>
              <a:t>‹#›</a:t>
            </a:fld>
            <a:endParaRPr lang="en-US" sz="1867" b="1" dirty="0">
              <a:solidFill>
                <a:schemeClr val="accent4"/>
              </a:solidFill>
              <a:latin typeface="Lato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4" b="27233"/>
          <a:stretch/>
        </p:blipFill>
        <p:spPr>
          <a:xfrm>
            <a:off x="8892499" y="5969000"/>
            <a:ext cx="1674424" cy="8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3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Showcase (3 Pictu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50901" y="2032707"/>
            <a:ext cx="3104984" cy="3810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50900" y="685801"/>
            <a:ext cx="10483851" cy="3781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spc="67" baseline="0">
                <a:solidFill>
                  <a:schemeClr val="accent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53064" y="1411284"/>
            <a:ext cx="609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50900" y="1143652"/>
            <a:ext cx="10483851" cy="16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cap="none" spc="0" baseline="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subtitle here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543508" y="2032707"/>
            <a:ext cx="3104984" cy="3810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229767" y="2032707"/>
            <a:ext cx="3104984" cy="3810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Freeform 25"/>
          <p:cNvSpPr>
            <a:spLocks/>
          </p:cNvSpPr>
          <p:nvPr userDrawn="1"/>
        </p:nvSpPr>
        <p:spPr bwMode="auto">
          <a:xfrm>
            <a:off x="10761489" y="6231466"/>
            <a:ext cx="257012" cy="626532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018792" y="6458419"/>
            <a:ext cx="303259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1867" b="1" smtClean="0">
                <a:solidFill>
                  <a:schemeClr val="accent4"/>
                </a:solidFill>
                <a:latin typeface="Lato"/>
              </a:rPr>
              <a:pPr algn="r"/>
              <a:t>‹#›</a:t>
            </a:fld>
            <a:endParaRPr lang="en-US" sz="1867" b="1" dirty="0">
              <a:solidFill>
                <a:schemeClr val="accent4"/>
              </a:solidFill>
              <a:latin typeface="Lato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4" b="27233"/>
          <a:stretch/>
        </p:blipFill>
        <p:spPr>
          <a:xfrm>
            <a:off x="8892499" y="5969000"/>
            <a:ext cx="1674424" cy="8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1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87571" y="1430868"/>
            <a:ext cx="2876445" cy="201083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9932" y="1430868"/>
            <a:ext cx="2876445" cy="201083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2294" y="1430868"/>
            <a:ext cx="2876445" cy="201083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458306" y="1430868"/>
            <a:ext cx="2876445" cy="201083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064176" y="2087802"/>
            <a:ext cx="1765965" cy="123453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333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537007" y="2087802"/>
            <a:ext cx="1765965" cy="123453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333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288742" y="735958"/>
            <a:ext cx="1765965" cy="123453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333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405759" y="3464167"/>
            <a:ext cx="1765965" cy="123453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333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0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681662" y="1493678"/>
            <a:ext cx="3421249" cy="239168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9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icture Placeholder 95"/>
          <p:cNvSpPr>
            <a:spLocks noGrp="1"/>
          </p:cNvSpPr>
          <p:nvPr>
            <p:ph type="pic" sz="quarter" idx="13"/>
          </p:nvPr>
        </p:nvSpPr>
        <p:spPr>
          <a:xfrm>
            <a:off x="6716803" y="745067"/>
            <a:ext cx="5069148" cy="5128276"/>
          </a:xfrm>
          <a:custGeom>
            <a:avLst/>
            <a:gdLst>
              <a:gd name="connsiteX0" fmla="*/ 2715847 w 3801861"/>
              <a:gd name="connsiteY0" fmla="*/ 999408 h 3846207"/>
              <a:gd name="connsiteX1" fmla="*/ 3004433 w 3801861"/>
              <a:gd name="connsiteY1" fmla="*/ 999408 h 3846207"/>
              <a:gd name="connsiteX2" fmla="*/ 1977716 w 3801861"/>
              <a:gd name="connsiteY2" fmla="*/ 3845344 h 3846207"/>
              <a:gd name="connsiteX3" fmla="*/ 1688819 w 3801861"/>
              <a:gd name="connsiteY3" fmla="*/ 3846207 h 3846207"/>
              <a:gd name="connsiteX4" fmla="*/ 375075 w 3801861"/>
              <a:gd name="connsiteY4" fmla="*/ 968397 h 3846207"/>
              <a:gd name="connsiteX5" fmla="*/ 663661 w 3801861"/>
              <a:gd name="connsiteY5" fmla="*/ 968397 h 3846207"/>
              <a:gd name="connsiteX6" fmla="*/ 288586 w 3801861"/>
              <a:gd name="connsiteY6" fmla="*/ 2008061 h 3846207"/>
              <a:gd name="connsiteX7" fmla="*/ 0 w 3801861"/>
              <a:gd name="connsiteY7" fmla="*/ 2008061 h 3846207"/>
              <a:gd name="connsiteX8" fmla="*/ 3513275 w 3801861"/>
              <a:gd name="connsiteY8" fmla="*/ 699169 h 3846207"/>
              <a:gd name="connsiteX9" fmla="*/ 3801861 w 3801861"/>
              <a:gd name="connsiteY9" fmla="*/ 699169 h 3846207"/>
              <a:gd name="connsiteX10" fmla="*/ 3291462 w 3801861"/>
              <a:gd name="connsiteY10" fmla="*/ 2113935 h 3846207"/>
              <a:gd name="connsiteX11" fmla="*/ 3002877 w 3801861"/>
              <a:gd name="connsiteY11" fmla="*/ 2113935 h 3846207"/>
              <a:gd name="connsiteX12" fmla="*/ 814957 w 3801861"/>
              <a:gd name="connsiteY12" fmla="*/ 685709 h 3846207"/>
              <a:gd name="connsiteX13" fmla="*/ 1103543 w 3801861"/>
              <a:gd name="connsiteY13" fmla="*/ 685709 h 3846207"/>
              <a:gd name="connsiteX14" fmla="*/ 513100 w 3801861"/>
              <a:gd name="connsiteY14" fmla="*/ 2322344 h 3846207"/>
              <a:gd name="connsiteX15" fmla="*/ 224515 w 3801861"/>
              <a:gd name="connsiteY15" fmla="*/ 2322344 h 3846207"/>
              <a:gd name="connsiteX16" fmla="*/ 2152597 w 3801861"/>
              <a:gd name="connsiteY16" fmla="*/ 685564 h 3846207"/>
              <a:gd name="connsiteX17" fmla="*/ 2441183 w 3801861"/>
              <a:gd name="connsiteY17" fmla="*/ 685564 h 3846207"/>
              <a:gd name="connsiteX18" fmla="*/ 1414466 w 3801861"/>
              <a:gd name="connsiteY18" fmla="*/ 3531500 h 3846207"/>
              <a:gd name="connsiteX19" fmla="*/ 1125569 w 3801861"/>
              <a:gd name="connsiteY19" fmla="*/ 3532363 h 3846207"/>
              <a:gd name="connsiteX20" fmla="*/ 1594584 w 3801861"/>
              <a:gd name="connsiteY20" fmla="*/ 406402 h 3846207"/>
              <a:gd name="connsiteX21" fmla="*/ 1883170 w 3801861"/>
              <a:gd name="connsiteY21" fmla="*/ 406402 h 3846207"/>
              <a:gd name="connsiteX22" fmla="*/ 1778805 w 3801861"/>
              <a:gd name="connsiteY22" fmla="*/ 695692 h 3846207"/>
              <a:gd name="connsiteX23" fmla="*/ 1779337 w 3801861"/>
              <a:gd name="connsiteY23" fmla="*/ 695692 h 3846207"/>
              <a:gd name="connsiteX24" fmla="*/ 680132 w 3801861"/>
              <a:gd name="connsiteY24" fmla="*/ 3742555 h 3846207"/>
              <a:gd name="connsiteX25" fmla="*/ 391235 w 3801861"/>
              <a:gd name="connsiteY25" fmla="*/ 3743418 h 3846207"/>
              <a:gd name="connsiteX26" fmla="*/ 1428027 w 3801861"/>
              <a:gd name="connsiteY26" fmla="*/ 869560 h 3846207"/>
              <a:gd name="connsiteX27" fmla="*/ 1427493 w 3801861"/>
              <a:gd name="connsiteY27" fmla="*/ 869561 h 3846207"/>
              <a:gd name="connsiteX28" fmla="*/ 3290048 w 3801861"/>
              <a:gd name="connsiteY28" fmla="*/ 381325 h 3846207"/>
              <a:gd name="connsiteX29" fmla="*/ 3578634 w 3801861"/>
              <a:gd name="connsiteY29" fmla="*/ 381325 h 3846207"/>
              <a:gd name="connsiteX30" fmla="*/ 2616998 w 3801861"/>
              <a:gd name="connsiteY30" fmla="*/ 3046863 h 3846207"/>
              <a:gd name="connsiteX31" fmla="*/ 2328101 w 3801861"/>
              <a:gd name="connsiteY31" fmla="*/ 3047726 h 3846207"/>
              <a:gd name="connsiteX32" fmla="*/ 1962856 w 3801861"/>
              <a:gd name="connsiteY32" fmla="*/ 313699 h 3846207"/>
              <a:gd name="connsiteX33" fmla="*/ 2251441 w 3801861"/>
              <a:gd name="connsiteY33" fmla="*/ 313699 h 3846207"/>
              <a:gd name="connsiteX34" fmla="*/ 1265408 w 3801861"/>
              <a:gd name="connsiteY34" fmla="*/ 3046863 h 3846207"/>
              <a:gd name="connsiteX35" fmla="*/ 976511 w 3801861"/>
              <a:gd name="connsiteY35" fmla="*/ 3047726 h 3846207"/>
              <a:gd name="connsiteX36" fmla="*/ 1400233 w 3801861"/>
              <a:gd name="connsiteY36" fmla="*/ 1 h 3846207"/>
              <a:gd name="connsiteX37" fmla="*/ 1688819 w 3801861"/>
              <a:gd name="connsiteY37" fmla="*/ 1 h 3846207"/>
              <a:gd name="connsiteX38" fmla="*/ 589614 w 3801861"/>
              <a:gd name="connsiteY38" fmla="*/ 3046863 h 3846207"/>
              <a:gd name="connsiteX39" fmla="*/ 300717 w 3801861"/>
              <a:gd name="connsiteY39" fmla="*/ 3047726 h 3846207"/>
              <a:gd name="connsiteX40" fmla="*/ 2751822 w 3801861"/>
              <a:gd name="connsiteY40" fmla="*/ 0 h 3846207"/>
              <a:gd name="connsiteX41" fmla="*/ 3040408 w 3801861"/>
              <a:gd name="connsiteY41" fmla="*/ 0 h 3846207"/>
              <a:gd name="connsiteX42" fmla="*/ 2019976 w 3801861"/>
              <a:gd name="connsiteY42" fmla="*/ 2828515 h 3846207"/>
              <a:gd name="connsiteX43" fmla="*/ 2020557 w 3801861"/>
              <a:gd name="connsiteY43" fmla="*/ 2828515 h 3846207"/>
              <a:gd name="connsiteX44" fmla="*/ 1877951 w 3801861"/>
              <a:gd name="connsiteY44" fmla="*/ 3223803 h 3846207"/>
              <a:gd name="connsiteX45" fmla="*/ 1878406 w 3801861"/>
              <a:gd name="connsiteY45" fmla="*/ 3223803 h 3846207"/>
              <a:gd name="connsiteX46" fmla="*/ 1711626 w 3801861"/>
              <a:gd name="connsiteY46" fmla="*/ 3686099 h 3846207"/>
              <a:gd name="connsiteX47" fmla="*/ 1422729 w 3801861"/>
              <a:gd name="connsiteY47" fmla="*/ 3686962 h 3846207"/>
              <a:gd name="connsiteX48" fmla="*/ 1565335 w 3801861"/>
              <a:gd name="connsiteY48" fmla="*/ 3291673 h 3846207"/>
              <a:gd name="connsiteX49" fmla="*/ 1564880 w 3801861"/>
              <a:gd name="connsiteY49" fmla="*/ 3291674 h 3846207"/>
              <a:gd name="connsiteX50" fmla="*/ 1652888 w 3801861"/>
              <a:gd name="connsiteY50" fmla="*/ 3047724 h 3846207"/>
              <a:gd name="connsiteX51" fmla="*/ 1652306 w 3801861"/>
              <a:gd name="connsiteY51" fmla="*/ 3047726 h 384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801861" h="3846207">
                <a:moveTo>
                  <a:pt x="2715847" y="999408"/>
                </a:moveTo>
                <a:lnTo>
                  <a:pt x="3004433" y="999408"/>
                </a:lnTo>
                <a:lnTo>
                  <a:pt x="1977716" y="3845344"/>
                </a:lnTo>
                <a:lnTo>
                  <a:pt x="1688819" y="3846207"/>
                </a:lnTo>
                <a:close/>
                <a:moveTo>
                  <a:pt x="375075" y="968397"/>
                </a:moveTo>
                <a:lnTo>
                  <a:pt x="663661" y="968397"/>
                </a:lnTo>
                <a:lnTo>
                  <a:pt x="288586" y="2008061"/>
                </a:lnTo>
                <a:lnTo>
                  <a:pt x="0" y="2008061"/>
                </a:lnTo>
                <a:close/>
                <a:moveTo>
                  <a:pt x="3513275" y="699169"/>
                </a:moveTo>
                <a:lnTo>
                  <a:pt x="3801861" y="699169"/>
                </a:lnTo>
                <a:lnTo>
                  <a:pt x="3291462" y="2113935"/>
                </a:lnTo>
                <a:lnTo>
                  <a:pt x="3002877" y="2113935"/>
                </a:lnTo>
                <a:close/>
                <a:moveTo>
                  <a:pt x="814957" y="685709"/>
                </a:moveTo>
                <a:lnTo>
                  <a:pt x="1103543" y="685709"/>
                </a:lnTo>
                <a:lnTo>
                  <a:pt x="513100" y="2322344"/>
                </a:lnTo>
                <a:lnTo>
                  <a:pt x="224515" y="2322344"/>
                </a:lnTo>
                <a:close/>
                <a:moveTo>
                  <a:pt x="2152597" y="685564"/>
                </a:moveTo>
                <a:lnTo>
                  <a:pt x="2441183" y="685564"/>
                </a:lnTo>
                <a:lnTo>
                  <a:pt x="1414466" y="3531500"/>
                </a:lnTo>
                <a:lnTo>
                  <a:pt x="1125569" y="3532363"/>
                </a:lnTo>
                <a:close/>
                <a:moveTo>
                  <a:pt x="1594584" y="406402"/>
                </a:moveTo>
                <a:lnTo>
                  <a:pt x="1883170" y="406402"/>
                </a:lnTo>
                <a:lnTo>
                  <a:pt x="1778805" y="695692"/>
                </a:lnTo>
                <a:lnTo>
                  <a:pt x="1779337" y="695692"/>
                </a:lnTo>
                <a:lnTo>
                  <a:pt x="680132" y="3742555"/>
                </a:lnTo>
                <a:lnTo>
                  <a:pt x="391235" y="3743418"/>
                </a:lnTo>
                <a:lnTo>
                  <a:pt x="1428027" y="869560"/>
                </a:lnTo>
                <a:lnTo>
                  <a:pt x="1427493" y="869561"/>
                </a:lnTo>
                <a:close/>
                <a:moveTo>
                  <a:pt x="3290048" y="381325"/>
                </a:moveTo>
                <a:lnTo>
                  <a:pt x="3578634" y="381325"/>
                </a:lnTo>
                <a:lnTo>
                  <a:pt x="2616998" y="3046863"/>
                </a:lnTo>
                <a:lnTo>
                  <a:pt x="2328101" y="3047726"/>
                </a:lnTo>
                <a:close/>
                <a:moveTo>
                  <a:pt x="1962856" y="313699"/>
                </a:moveTo>
                <a:lnTo>
                  <a:pt x="2251441" y="313699"/>
                </a:lnTo>
                <a:lnTo>
                  <a:pt x="1265408" y="3046863"/>
                </a:lnTo>
                <a:lnTo>
                  <a:pt x="976511" y="3047726"/>
                </a:lnTo>
                <a:close/>
                <a:moveTo>
                  <a:pt x="1400233" y="1"/>
                </a:moveTo>
                <a:lnTo>
                  <a:pt x="1688819" y="1"/>
                </a:lnTo>
                <a:lnTo>
                  <a:pt x="589614" y="3046863"/>
                </a:lnTo>
                <a:lnTo>
                  <a:pt x="300717" y="3047726"/>
                </a:lnTo>
                <a:close/>
                <a:moveTo>
                  <a:pt x="2751822" y="0"/>
                </a:moveTo>
                <a:lnTo>
                  <a:pt x="3040408" y="0"/>
                </a:lnTo>
                <a:lnTo>
                  <a:pt x="2019976" y="2828515"/>
                </a:lnTo>
                <a:lnTo>
                  <a:pt x="2020557" y="2828515"/>
                </a:lnTo>
                <a:lnTo>
                  <a:pt x="1877951" y="3223803"/>
                </a:lnTo>
                <a:lnTo>
                  <a:pt x="1878406" y="3223803"/>
                </a:lnTo>
                <a:lnTo>
                  <a:pt x="1711626" y="3686099"/>
                </a:lnTo>
                <a:lnTo>
                  <a:pt x="1422729" y="3686962"/>
                </a:lnTo>
                <a:lnTo>
                  <a:pt x="1565335" y="3291673"/>
                </a:lnTo>
                <a:lnTo>
                  <a:pt x="1564880" y="3291674"/>
                </a:lnTo>
                <a:lnTo>
                  <a:pt x="1652888" y="3047724"/>
                </a:lnTo>
                <a:lnTo>
                  <a:pt x="1652306" y="304772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0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42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gilemasters.org/instructors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02" y="3727934"/>
            <a:ext cx="2524691" cy="2618199"/>
          </a:xfrm>
          <a:prstGeom prst="rect">
            <a:avLst/>
          </a:prstGeom>
        </p:spPr>
      </p:pic>
      <p:sp>
        <p:nvSpPr>
          <p:cNvPr id="16" name="Freeform 23"/>
          <p:cNvSpPr>
            <a:spLocks/>
          </p:cNvSpPr>
          <p:nvPr/>
        </p:nvSpPr>
        <p:spPr bwMode="auto">
          <a:xfrm>
            <a:off x="5957674" y="0"/>
            <a:ext cx="6234327" cy="6858000"/>
          </a:xfrm>
          <a:custGeom>
            <a:avLst/>
            <a:gdLst>
              <a:gd name="T0" fmla="*/ 0 w 2720"/>
              <a:gd name="T1" fmla="*/ 2996 h 2996"/>
              <a:gd name="T2" fmla="*/ 2720 w 2720"/>
              <a:gd name="T3" fmla="*/ 2996 h 2996"/>
              <a:gd name="T4" fmla="*/ 2720 w 2720"/>
              <a:gd name="T5" fmla="*/ 0 h 2996"/>
              <a:gd name="T6" fmla="*/ 1080 w 2720"/>
              <a:gd name="T7" fmla="*/ 0 h 2996"/>
              <a:gd name="T8" fmla="*/ 0 w 2720"/>
              <a:gd name="T9" fmla="*/ 2996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20" h="2996">
                <a:moveTo>
                  <a:pt x="0" y="2996"/>
                </a:moveTo>
                <a:lnTo>
                  <a:pt x="2720" y="2996"/>
                </a:lnTo>
                <a:lnTo>
                  <a:pt x="2720" y="0"/>
                </a:lnTo>
                <a:lnTo>
                  <a:pt x="1080" y="0"/>
                </a:lnTo>
                <a:lnTo>
                  <a:pt x="0" y="2996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Freeform 25"/>
          <p:cNvSpPr>
            <a:spLocks/>
          </p:cNvSpPr>
          <p:nvPr/>
        </p:nvSpPr>
        <p:spPr bwMode="auto">
          <a:xfrm>
            <a:off x="5959672" y="0"/>
            <a:ext cx="2813245" cy="6858000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1567" y="3632990"/>
            <a:ext cx="5268807" cy="515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>
              <a:lnSpc>
                <a:spcPts val="2133"/>
              </a:lnSpc>
            </a:pPr>
            <a:r>
              <a:rPr lang="en-GB" sz="16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Improving Career Prospects &amp; Workforce Productivity!</a:t>
            </a:r>
            <a:endParaRPr lang="en-US" sz="1600" b="1" i="1" dirty="0">
              <a:solidFill>
                <a:prstClr val="black"/>
              </a:solidFill>
              <a:latin typeface="Simplified Arabic Fixed" panose="020F0502020204030204" pitchFamily="34" charset="0"/>
              <a:cs typeface="Simplified Arabic Fixed" panose="020F0502020204030204" pitchFamily="34" charset="0"/>
            </a:endParaRPr>
          </a:p>
          <a:p>
            <a:pPr defTabSz="914377">
              <a:lnSpc>
                <a:spcPts val="2133"/>
              </a:lnSpc>
            </a:pPr>
            <a:endParaRPr lang="en-US" sz="1600" b="1" cap="all" spc="27" dirty="0">
              <a:solidFill>
                <a:prstClr val="white">
                  <a:lumMod val="50000"/>
                </a:prstClr>
              </a:solidFill>
              <a:latin typeface="Lato Black" panose="020F0A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9353" y="4058016"/>
            <a:ext cx="32891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/>
            <a:endParaRPr lang="en-US" sz="1400" cap="all" spc="93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>
            <a:off x="923833" y="1430016"/>
            <a:ext cx="906055" cy="2012533"/>
          </a:xfrm>
          <a:custGeom>
            <a:avLst/>
            <a:gdLst>
              <a:gd name="T0" fmla="*/ 438 w 547"/>
              <a:gd name="T1" fmla="*/ 0 h 1215"/>
              <a:gd name="T2" fmla="*/ 0 w 547"/>
              <a:gd name="T3" fmla="*/ 1215 h 1215"/>
              <a:gd name="T4" fmla="*/ 108 w 547"/>
              <a:gd name="T5" fmla="*/ 1215 h 1215"/>
              <a:gd name="T6" fmla="*/ 547 w 547"/>
              <a:gd name="T7" fmla="*/ 0 h 1215"/>
              <a:gd name="T8" fmla="*/ 438 w 547"/>
              <a:gd name="T9" fmla="*/ 0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1215">
                <a:moveTo>
                  <a:pt x="438" y="0"/>
                </a:moveTo>
                <a:lnTo>
                  <a:pt x="0" y="1215"/>
                </a:lnTo>
                <a:lnTo>
                  <a:pt x="108" y="1215"/>
                </a:lnTo>
                <a:lnTo>
                  <a:pt x="547" y="0"/>
                </a:lnTo>
                <a:lnTo>
                  <a:pt x="43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9" name="Picture Placeholder 18" descr="slider-bg-6.jp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/>
          <a:srcRect l="5800" r="5800"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Placeholder 22" descr="creative-image-many-business-people-conference-group-meeting.jpg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/>
          <a:srcRect l="17774" r="17774"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Placeholder 23" descr="slider-bg-5.jpg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/>
          <a:srcRect l="5800" r="5800"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7120681" y="6300034"/>
            <a:ext cx="4480323" cy="174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/>
            <a:r>
              <a:rPr lang="en-US" sz="1133" b="1" spc="800" dirty="0">
                <a:solidFill>
                  <a:prstClr val="white"/>
                </a:solidFill>
                <a:latin typeface="Lato" panose="020F0502020204030203" pitchFamily="34" charset="0"/>
              </a:rPr>
              <a:t>WWW.AGILEMASTERS.ORG</a:t>
            </a:r>
          </a:p>
        </p:txBody>
      </p:sp>
      <p:pic>
        <p:nvPicPr>
          <p:cNvPr id="5" name="Picture Placeholder 4" descr="A collage of people in different colors&#10;&#10;Description automatically generated">
            <a:extLst>
              <a:ext uri="{FF2B5EF4-FFF2-40B4-BE49-F238E27FC236}">
                <a16:creationId xmlns:a16="http://schemas.microsoft.com/office/drawing/2014/main" id="{C9C30F9E-694B-C771-2280-B0EB77B9C78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9" r="12449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F4DFB2-7BAD-3D1A-816E-6255F639C406}"/>
              </a:ext>
            </a:extLst>
          </p:cNvPr>
          <p:cNvSpPr txBox="1"/>
          <p:nvPr/>
        </p:nvSpPr>
        <p:spPr>
          <a:xfrm>
            <a:off x="845206" y="5915671"/>
            <a:ext cx="551650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/>
            <a:r>
              <a:rPr lang="en-US" sz="1200" b="1" spc="800" dirty="0">
                <a:solidFill>
                  <a:prstClr val="white">
                    <a:lumMod val="85000"/>
                  </a:prstClr>
                </a:solidFill>
                <a:latin typeface="Lato" panose="020F0502020204030203" pitchFamily="34" charset="0"/>
              </a:rPr>
              <a:t>AGILE MASTERS INC.</a:t>
            </a:r>
          </a:p>
        </p:txBody>
      </p:sp>
    </p:spTree>
    <p:extLst>
      <p:ext uri="{BB962C8B-B14F-4D97-AF65-F5344CB8AC3E}">
        <p14:creationId xmlns:p14="http://schemas.microsoft.com/office/powerpoint/2010/main" val="151021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0" grpId="0"/>
      <p:bldP spid="18" grpId="0" animBg="1"/>
      <p:bldP spid="1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business-hands-joined-together-teamwork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8361" t="7861" b="7861"/>
          <a:stretch>
            <a:fillRect/>
          </a:stretch>
        </p:blipFill>
        <p:spPr>
          <a:xfrm>
            <a:off x="0" y="0"/>
            <a:ext cx="9953469" cy="6858000"/>
          </a:xfr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3" name="Freeform 23"/>
          <p:cNvSpPr>
            <a:spLocks/>
          </p:cNvSpPr>
          <p:nvPr/>
        </p:nvSpPr>
        <p:spPr bwMode="auto">
          <a:xfrm>
            <a:off x="7115216" y="0"/>
            <a:ext cx="5076784" cy="6858000"/>
          </a:xfrm>
          <a:custGeom>
            <a:avLst/>
            <a:gdLst>
              <a:gd name="T0" fmla="*/ 0 w 2720"/>
              <a:gd name="T1" fmla="*/ 2996 h 2996"/>
              <a:gd name="T2" fmla="*/ 2720 w 2720"/>
              <a:gd name="T3" fmla="*/ 2996 h 2996"/>
              <a:gd name="T4" fmla="*/ 2720 w 2720"/>
              <a:gd name="T5" fmla="*/ 0 h 2996"/>
              <a:gd name="T6" fmla="*/ 1080 w 2720"/>
              <a:gd name="T7" fmla="*/ 0 h 2996"/>
              <a:gd name="T8" fmla="*/ 0 w 2720"/>
              <a:gd name="T9" fmla="*/ 2996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20" h="2996">
                <a:moveTo>
                  <a:pt x="0" y="2996"/>
                </a:moveTo>
                <a:lnTo>
                  <a:pt x="2720" y="2996"/>
                </a:lnTo>
                <a:lnTo>
                  <a:pt x="2720" y="0"/>
                </a:lnTo>
                <a:lnTo>
                  <a:pt x="1080" y="0"/>
                </a:lnTo>
                <a:lnTo>
                  <a:pt x="0" y="2996"/>
                </a:lnTo>
                <a:close/>
              </a:path>
            </a:pathLst>
          </a:custGeom>
          <a:solidFill>
            <a:srgbClr val="002060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Freeform 25"/>
          <p:cNvSpPr>
            <a:spLocks/>
          </p:cNvSpPr>
          <p:nvPr/>
        </p:nvSpPr>
        <p:spPr bwMode="auto">
          <a:xfrm>
            <a:off x="6701232" y="0"/>
            <a:ext cx="2813245" cy="6858000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7590321" y="1468991"/>
            <a:ext cx="1081016" cy="2401160"/>
          </a:xfrm>
          <a:custGeom>
            <a:avLst/>
            <a:gdLst>
              <a:gd name="T0" fmla="*/ 438 w 547"/>
              <a:gd name="T1" fmla="*/ 0 h 1215"/>
              <a:gd name="T2" fmla="*/ 0 w 547"/>
              <a:gd name="T3" fmla="*/ 1215 h 1215"/>
              <a:gd name="T4" fmla="*/ 108 w 547"/>
              <a:gd name="T5" fmla="*/ 1215 h 1215"/>
              <a:gd name="T6" fmla="*/ 547 w 547"/>
              <a:gd name="T7" fmla="*/ 0 h 1215"/>
              <a:gd name="T8" fmla="*/ 438 w 547"/>
              <a:gd name="T9" fmla="*/ 0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1215">
                <a:moveTo>
                  <a:pt x="438" y="0"/>
                </a:moveTo>
                <a:lnTo>
                  <a:pt x="0" y="1215"/>
                </a:lnTo>
                <a:lnTo>
                  <a:pt x="108" y="1215"/>
                </a:lnTo>
                <a:lnTo>
                  <a:pt x="547" y="0"/>
                </a:lnTo>
                <a:lnTo>
                  <a:pt x="43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0975" y="6300034"/>
            <a:ext cx="4480323" cy="174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/>
            <a:r>
              <a:rPr lang="en-US" sz="1133" b="1" spc="800" dirty="0">
                <a:solidFill>
                  <a:prstClr val="white"/>
                </a:solidFill>
                <a:latin typeface="Lato" panose="020F0502020204030203" pitchFamily="34" charset="0"/>
              </a:rPr>
              <a:t>WWW.AGILEMASTERS.ORG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040" y="2570911"/>
            <a:ext cx="2406267" cy="24953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610" y="1155702"/>
            <a:ext cx="7414815" cy="282927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3F2407-C3F2-119B-13F0-CC790CB4CA6B}"/>
              </a:ext>
            </a:extLst>
          </p:cNvPr>
          <p:cNvSpPr txBox="1"/>
          <p:nvPr/>
        </p:nvSpPr>
        <p:spPr>
          <a:xfrm>
            <a:off x="2675603" y="1799014"/>
            <a:ext cx="2247205" cy="448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>
              <a:lnSpc>
                <a:spcPts val="3467"/>
              </a:lnSpc>
            </a:pPr>
            <a:r>
              <a:rPr lang="en-US" sz="3467" cap="all" spc="93" dirty="0">
                <a:solidFill>
                  <a:prstClr val="white"/>
                </a:solidFill>
                <a:latin typeface="Lato Black" panose="020F0A02020204030203" pitchFamily="34" charset="0"/>
              </a:rPr>
              <a:t>JOIN </a:t>
            </a:r>
            <a:r>
              <a:rPr lang="en-US" sz="3467" cap="all" spc="93" dirty="0">
                <a:solidFill>
                  <a:prstClr val="white">
                    <a:lumMod val="85000"/>
                  </a:prstClr>
                </a:solidFill>
                <a:latin typeface="Lato Black" panose="020F0A02020204030203" pitchFamily="34" charset="0"/>
              </a:rPr>
              <a:t>us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ADB9E0-7360-BB0E-0453-9B52E2D776DC}"/>
              </a:ext>
            </a:extLst>
          </p:cNvPr>
          <p:cNvCxnSpPr/>
          <p:nvPr/>
        </p:nvCxnSpPr>
        <p:spPr>
          <a:xfrm>
            <a:off x="3469908" y="2416988"/>
            <a:ext cx="73152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47A4F58-EC01-8777-B627-35F535170505}"/>
              </a:ext>
            </a:extLst>
          </p:cNvPr>
          <p:cNvSpPr txBox="1"/>
          <p:nvPr/>
        </p:nvSpPr>
        <p:spPr>
          <a:xfrm>
            <a:off x="1113597" y="2671260"/>
            <a:ext cx="5476451" cy="579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>
              <a:lnSpc>
                <a:spcPts val="1467"/>
              </a:lnSpc>
            </a:pPr>
            <a:r>
              <a:rPr lang="en-US" sz="1867" b="1" dirty="0">
                <a:solidFill>
                  <a:prstClr val="white"/>
                </a:solidFill>
                <a:latin typeface="Lato" panose="020F0502020204030203" pitchFamily="34" charset="0"/>
              </a:rPr>
              <a:t>In this Agile Transformation Drive…</a:t>
            </a:r>
          </a:p>
          <a:p>
            <a:pPr algn="ctr" defTabSz="914377">
              <a:lnSpc>
                <a:spcPts val="1467"/>
              </a:lnSpc>
            </a:pPr>
            <a:r>
              <a:rPr lang="en-US" sz="1867" b="1" dirty="0">
                <a:solidFill>
                  <a:prstClr val="white"/>
                </a:solidFill>
                <a:latin typeface="Lato" panose="020F0502020204030203" pitchFamily="34" charset="0"/>
              </a:rPr>
              <a:t>As We Get Every Corporate Workforce </a:t>
            </a:r>
          </a:p>
          <a:p>
            <a:pPr algn="ctr" defTabSz="914377">
              <a:lnSpc>
                <a:spcPts val="1467"/>
              </a:lnSpc>
            </a:pPr>
            <a:r>
              <a:rPr lang="en-US" sz="1867" b="1" dirty="0">
                <a:solidFill>
                  <a:prstClr val="white"/>
                </a:solidFill>
                <a:latin typeface="Lato" panose="020F0502020204030203" pitchFamily="34" charset="0"/>
              </a:rPr>
              <a:t>AGILE SAVVY &amp; Certified!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13D9E9-683A-D839-C452-8A35D31C4FC7}"/>
              </a:ext>
            </a:extLst>
          </p:cNvPr>
          <p:cNvGrpSpPr/>
          <p:nvPr/>
        </p:nvGrpSpPr>
        <p:grpSpPr>
          <a:xfrm>
            <a:off x="8978364" y="4745219"/>
            <a:ext cx="1669533" cy="489123"/>
            <a:chOff x="5977547" y="3679691"/>
            <a:chExt cx="1252150" cy="36684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95ECE28-71D1-2451-47E2-0B0581B1395B}"/>
                </a:ext>
              </a:extLst>
            </p:cNvPr>
            <p:cNvGrpSpPr/>
            <p:nvPr/>
          </p:nvGrpSpPr>
          <p:grpSpPr>
            <a:xfrm>
              <a:off x="5977547" y="3679691"/>
              <a:ext cx="366841" cy="366842"/>
              <a:chOff x="3764821" y="3626633"/>
              <a:chExt cx="472957" cy="472958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390C067-BD8C-2F46-59C6-F1ABD1D6F6CA}"/>
                  </a:ext>
                </a:extLst>
              </p:cNvPr>
              <p:cNvSpPr/>
              <p:nvPr/>
            </p:nvSpPr>
            <p:spPr>
              <a:xfrm>
                <a:off x="3764821" y="3626633"/>
                <a:ext cx="472957" cy="472958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0">
                <a:extLst>
                  <a:ext uri="{FF2B5EF4-FFF2-40B4-BE49-F238E27FC236}">
                    <a16:creationId xmlns:a16="http://schemas.microsoft.com/office/drawing/2014/main" id="{9F1134B8-9882-1D23-FF06-E632B4558B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4434" y="3760718"/>
                <a:ext cx="253729" cy="184953"/>
              </a:xfrm>
              <a:custGeom>
                <a:avLst/>
                <a:gdLst>
                  <a:gd name="T0" fmla="*/ 321 w 353"/>
                  <a:gd name="T1" fmla="*/ 0 h 256"/>
                  <a:gd name="T2" fmla="*/ 32 w 353"/>
                  <a:gd name="T3" fmla="*/ 0 h 256"/>
                  <a:gd name="T4" fmla="*/ 0 w 353"/>
                  <a:gd name="T5" fmla="*/ 32 h 256"/>
                  <a:gd name="T6" fmla="*/ 0 w 353"/>
                  <a:gd name="T7" fmla="*/ 224 h 256"/>
                  <a:gd name="T8" fmla="*/ 32 w 353"/>
                  <a:gd name="T9" fmla="*/ 256 h 256"/>
                  <a:gd name="T10" fmla="*/ 321 w 353"/>
                  <a:gd name="T11" fmla="*/ 256 h 256"/>
                  <a:gd name="T12" fmla="*/ 353 w 353"/>
                  <a:gd name="T13" fmla="*/ 224 h 256"/>
                  <a:gd name="T14" fmla="*/ 353 w 353"/>
                  <a:gd name="T15" fmla="*/ 32 h 256"/>
                  <a:gd name="T16" fmla="*/ 321 w 353"/>
                  <a:gd name="T17" fmla="*/ 0 h 256"/>
                  <a:gd name="T18" fmla="*/ 32 w 353"/>
                  <a:gd name="T19" fmla="*/ 16 h 256"/>
                  <a:gd name="T20" fmla="*/ 321 w 353"/>
                  <a:gd name="T21" fmla="*/ 16 h 256"/>
                  <a:gd name="T22" fmla="*/ 326 w 353"/>
                  <a:gd name="T23" fmla="*/ 17 h 256"/>
                  <a:gd name="T24" fmla="*/ 187 w 353"/>
                  <a:gd name="T25" fmla="*/ 156 h 256"/>
                  <a:gd name="T26" fmla="*/ 176 w 353"/>
                  <a:gd name="T27" fmla="*/ 160 h 256"/>
                  <a:gd name="T28" fmla="*/ 165 w 353"/>
                  <a:gd name="T29" fmla="*/ 156 h 256"/>
                  <a:gd name="T30" fmla="*/ 26 w 353"/>
                  <a:gd name="T31" fmla="*/ 17 h 256"/>
                  <a:gd name="T32" fmla="*/ 32 w 353"/>
                  <a:gd name="T33" fmla="*/ 16 h 256"/>
                  <a:gd name="T34" fmla="*/ 16 w 353"/>
                  <a:gd name="T35" fmla="*/ 224 h 256"/>
                  <a:gd name="T36" fmla="*/ 16 w 353"/>
                  <a:gd name="T37" fmla="*/ 32 h 256"/>
                  <a:gd name="T38" fmla="*/ 16 w 353"/>
                  <a:gd name="T39" fmla="*/ 29 h 256"/>
                  <a:gd name="T40" fmla="*/ 115 w 353"/>
                  <a:gd name="T41" fmla="*/ 128 h 256"/>
                  <a:gd name="T42" fmla="*/ 16 w 353"/>
                  <a:gd name="T43" fmla="*/ 227 h 256"/>
                  <a:gd name="T44" fmla="*/ 16 w 353"/>
                  <a:gd name="T45" fmla="*/ 224 h 256"/>
                  <a:gd name="T46" fmla="*/ 321 w 353"/>
                  <a:gd name="T47" fmla="*/ 240 h 256"/>
                  <a:gd name="T48" fmla="*/ 32 w 353"/>
                  <a:gd name="T49" fmla="*/ 240 h 256"/>
                  <a:gd name="T50" fmla="*/ 26 w 353"/>
                  <a:gd name="T51" fmla="*/ 239 h 256"/>
                  <a:gd name="T52" fmla="*/ 126 w 353"/>
                  <a:gd name="T53" fmla="*/ 139 h 256"/>
                  <a:gd name="T54" fmla="*/ 154 w 353"/>
                  <a:gd name="T55" fmla="*/ 167 h 256"/>
                  <a:gd name="T56" fmla="*/ 176 w 353"/>
                  <a:gd name="T57" fmla="*/ 176 h 256"/>
                  <a:gd name="T58" fmla="*/ 198 w 353"/>
                  <a:gd name="T59" fmla="*/ 167 h 256"/>
                  <a:gd name="T60" fmla="*/ 226 w 353"/>
                  <a:gd name="T61" fmla="*/ 139 h 256"/>
                  <a:gd name="T62" fmla="*/ 326 w 353"/>
                  <a:gd name="T63" fmla="*/ 239 h 256"/>
                  <a:gd name="T64" fmla="*/ 321 w 353"/>
                  <a:gd name="T65" fmla="*/ 240 h 256"/>
                  <a:gd name="T66" fmla="*/ 337 w 353"/>
                  <a:gd name="T67" fmla="*/ 224 h 256"/>
                  <a:gd name="T68" fmla="*/ 336 w 353"/>
                  <a:gd name="T69" fmla="*/ 227 h 256"/>
                  <a:gd name="T70" fmla="*/ 237 w 353"/>
                  <a:gd name="T71" fmla="*/ 128 h 256"/>
                  <a:gd name="T72" fmla="*/ 336 w 353"/>
                  <a:gd name="T73" fmla="*/ 29 h 256"/>
                  <a:gd name="T74" fmla="*/ 337 w 353"/>
                  <a:gd name="T75" fmla="*/ 32 h 256"/>
                  <a:gd name="T76" fmla="*/ 337 w 353"/>
                  <a:gd name="T77" fmla="*/ 22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3" h="256">
                    <a:moveTo>
                      <a:pt x="321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0" y="242"/>
                      <a:pt x="14" y="256"/>
                      <a:pt x="32" y="256"/>
                    </a:cubicBezTo>
                    <a:cubicBezTo>
                      <a:pt x="321" y="256"/>
                      <a:pt x="321" y="256"/>
                      <a:pt x="321" y="256"/>
                    </a:cubicBezTo>
                    <a:cubicBezTo>
                      <a:pt x="338" y="256"/>
                      <a:pt x="353" y="242"/>
                      <a:pt x="353" y="224"/>
                    </a:cubicBezTo>
                    <a:cubicBezTo>
                      <a:pt x="353" y="32"/>
                      <a:pt x="353" y="32"/>
                      <a:pt x="353" y="32"/>
                    </a:cubicBezTo>
                    <a:cubicBezTo>
                      <a:pt x="353" y="14"/>
                      <a:pt x="338" y="0"/>
                      <a:pt x="321" y="0"/>
                    </a:cubicBezTo>
                    <a:moveTo>
                      <a:pt x="32" y="16"/>
                    </a:moveTo>
                    <a:cubicBezTo>
                      <a:pt x="321" y="16"/>
                      <a:pt x="321" y="16"/>
                      <a:pt x="321" y="16"/>
                    </a:cubicBezTo>
                    <a:cubicBezTo>
                      <a:pt x="323" y="16"/>
                      <a:pt x="324" y="16"/>
                      <a:pt x="326" y="17"/>
                    </a:cubicBezTo>
                    <a:cubicBezTo>
                      <a:pt x="187" y="156"/>
                      <a:pt x="187" y="156"/>
                      <a:pt x="187" y="156"/>
                    </a:cubicBezTo>
                    <a:cubicBezTo>
                      <a:pt x="184" y="158"/>
                      <a:pt x="180" y="160"/>
                      <a:pt x="176" y="160"/>
                    </a:cubicBezTo>
                    <a:cubicBezTo>
                      <a:pt x="172" y="160"/>
                      <a:pt x="168" y="158"/>
                      <a:pt x="165" y="156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8" y="16"/>
                      <a:pt x="30" y="16"/>
                      <a:pt x="32" y="16"/>
                    </a:cubicBezTo>
                    <a:moveTo>
                      <a:pt x="16" y="224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1"/>
                      <a:pt x="16" y="30"/>
                      <a:pt x="16" y="29"/>
                    </a:cubicBezTo>
                    <a:cubicBezTo>
                      <a:pt x="115" y="128"/>
                      <a:pt x="115" y="128"/>
                      <a:pt x="115" y="128"/>
                    </a:cubicBezTo>
                    <a:cubicBezTo>
                      <a:pt x="16" y="227"/>
                      <a:pt x="16" y="227"/>
                      <a:pt x="16" y="227"/>
                    </a:cubicBezTo>
                    <a:cubicBezTo>
                      <a:pt x="16" y="226"/>
                      <a:pt x="16" y="225"/>
                      <a:pt x="16" y="224"/>
                    </a:cubicBezTo>
                    <a:moveTo>
                      <a:pt x="321" y="240"/>
                    </a:moveTo>
                    <a:cubicBezTo>
                      <a:pt x="32" y="240"/>
                      <a:pt x="32" y="240"/>
                      <a:pt x="32" y="240"/>
                    </a:cubicBezTo>
                    <a:cubicBezTo>
                      <a:pt x="30" y="240"/>
                      <a:pt x="28" y="240"/>
                      <a:pt x="26" y="239"/>
                    </a:cubicBezTo>
                    <a:cubicBezTo>
                      <a:pt x="126" y="139"/>
                      <a:pt x="126" y="139"/>
                      <a:pt x="126" y="139"/>
                    </a:cubicBezTo>
                    <a:cubicBezTo>
                      <a:pt x="154" y="167"/>
                      <a:pt x="154" y="167"/>
                      <a:pt x="154" y="167"/>
                    </a:cubicBezTo>
                    <a:cubicBezTo>
                      <a:pt x="160" y="173"/>
                      <a:pt x="168" y="176"/>
                      <a:pt x="176" y="176"/>
                    </a:cubicBezTo>
                    <a:cubicBezTo>
                      <a:pt x="184" y="176"/>
                      <a:pt x="192" y="173"/>
                      <a:pt x="198" y="167"/>
                    </a:cubicBezTo>
                    <a:cubicBezTo>
                      <a:pt x="226" y="139"/>
                      <a:pt x="226" y="139"/>
                      <a:pt x="226" y="139"/>
                    </a:cubicBezTo>
                    <a:cubicBezTo>
                      <a:pt x="326" y="239"/>
                      <a:pt x="326" y="239"/>
                      <a:pt x="326" y="239"/>
                    </a:cubicBezTo>
                    <a:cubicBezTo>
                      <a:pt x="324" y="240"/>
                      <a:pt x="323" y="240"/>
                      <a:pt x="321" y="240"/>
                    </a:cubicBezTo>
                    <a:moveTo>
                      <a:pt x="337" y="224"/>
                    </a:moveTo>
                    <a:cubicBezTo>
                      <a:pt x="337" y="225"/>
                      <a:pt x="337" y="226"/>
                      <a:pt x="336" y="227"/>
                    </a:cubicBezTo>
                    <a:cubicBezTo>
                      <a:pt x="237" y="128"/>
                      <a:pt x="237" y="128"/>
                      <a:pt x="237" y="128"/>
                    </a:cubicBezTo>
                    <a:cubicBezTo>
                      <a:pt x="336" y="29"/>
                      <a:pt x="336" y="29"/>
                      <a:pt x="336" y="29"/>
                    </a:cubicBezTo>
                    <a:cubicBezTo>
                      <a:pt x="337" y="30"/>
                      <a:pt x="337" y="31"/>
                      <a:pt x="337" y="32"/>
                    </a:cubicBezTo>
                    <a:lnTo>
                      <a:pt x="337" y="2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CD05A15-2035-5B5C-8934-9A792015C74F}"/>
                </a:ext>
              </a:extLst>
            </p:cNvPr>
            <p:cNvGrpSpPr/>
            <p:nvPr/>
          </p:nvGrpSpPr>
          <p:grpSpPr>
            <a:xfrm>
              <a:off x="6862856" y="3679691"/>
              <a:ext cx="366841" cy="366842"/>
              <a:chOff x="4906224" y="3626633"/>
              <a:chExt cx="472957" cy="472958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E7AC50C-FB57-EC05-7A5D-66569AEA443A}"/>
                  </a:ext>
                </a:extLst>
              </p:cNvPr>
              <p:cNvSpPr/>
              <p:nvPr/>
            </p:nvSpPr>
            <p:spPr>
              <a:xfrm>
                <a:off x="4906224" y="3626633"/>
                <a:ext cx="472957" cy="472958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5">
                <a:extLst>
                  <a:ext uri="{FF2B5EF4-FFF2-40B4-BE49-F238E27FC236}">
                    <a16:creationId xmlns:a16="http://schemas.microsoft.com/office/drawing/2014/main" id="{D631CF7E-C2E8-9A33-50F9-1C9BA1379B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8305" y="3732955"/>
                <a:ext cx="188540" cy="260316"/>
              </a:xfrm>
              <a:custGeom>
                <a:avLst/>
                <a:gdLst>
                  <a:gd name="T0" fmla="*/ 129 w 257"/>
                  <a:gd name="T1" fmla="*/ 0 h 353"/>
                  <a:gd name="T2" fmla="*/ 0 w 257"/>
                  <a:gd name="T3" fmla="*/ 128 h 353"/>
                  <a:gd name="T4" fmla="*/ 129 w 257"/>
                  <a:gd name="T5" fmla="*/ 353 h 353"/>
                  <a:gd name="T6" fmla="*/ 257 w 257"/>
                  <a:gd name="T7" fmla="*/ 128 h 353"/>
                  <a:gd name="T8" fmla="*/ 129 w 257"/>
                  <a:gd name="T9" fmla="*/ 0 h 353"/>
                  <a:gd name="T10" fmla="*/ 129 w 257"/>
                  <a:gd name="T11" fmla="*/ 329 h 353"/>
                  <a:gd name="T12" fmla="*/ 16 w 257"/>
                  <a:gd name="T13" fmla="*/ 128 h 353"/>
                  <a:gd name="T14" fmla="*/ 129 w 257"/>
                  <a:gd name="T15" fmla="*/ 16 h 353"/>
                  <a:gd name="T16" fmla="*/ 241 w 257"/>
                  <a:gd name="T17" fmla="*/ 128 h 353"/>
                  <a:gd name="T18" fmla="*/ 129 w 257"/>
                  <a:gd name="T19" fmla="*/ 329 h 353"/>
                  <a:gd name="T20" fmla="*/ 129 w 257"/>
                  <a:gd name="T21" fmla="*/ 64 h 353"/>
                  <a:gd name="T22" fmla="*/ 64 w 257"/>
                  <a:gd name="T23" fmla="*/ 128 h 353"/>
                  <a:gd name="T24" fmla="*/ 129 w 257"/>
                  <a:gd name="T25" fmla="*/ 193 h 353"/>
                  <a:gd name="T26" fmla="*/ 193 w 257"/>
                  <a:gd name="T27" fmla="*/ 128 h 353"/>
                  <a:gd name="T28" fmla="*/ 129 w 257"/>
                  <a:gd name="T29" fmla="*/ 64 h 353"/>
                  <a:gd name="T30" fmla="*/ 129 w 257"/>
                  <a:gd name="T31" fmla="*/ 177 h 353"/>
                  <a:gd name="T32" fmla="*/ 80 w 257"/>
                  <a:gd name="T33" fmla="*/ 128 h 353"/>
                  <a:gd name="T34" fmla="*/ 129 w 257"/>
                  <a:gd name="T35" fmla="*/ 80 h 353"/>
                  <a:gd name="T36" fmla="*/ 177 w 257"/>
                  <a:gd name="T37" fmla="*/ 128 h 353"/>
                  <a:gd name="T38" fmla="*/ 129 w 257"/>
                  <a:gd name="T39" fmla="*/ 177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7" h="353">
                    <a:moveTo>
                      <a:pt x="129" y="0"/>
                    </a:moveTo>
                    <a:cubicBezTo>
                      <a:pt x="58" y="0"/>
                      <a:pt x="0" y="57"/>
                      <a:pt x="0" y="128"/>
                    </a:cubicBezTo>
                    <a:cubicBezTo>
                      <a:pt x="0" y="233"/>
                      <a:pt x="129" y="353"/>
                      <a:pt x="129" y="353"/>
                    </a:cubicBezTo>
                    <a:cubicBezTo>
                      <a:pt x="129" y="353"/>
                      <a:pt x="257" y="233"/>
                      <a:pt x="257" y="128"/>
                    </a:cubicBezTo>
                    <a:cubicBezTo>
                      <a:pt x="257" y="57"/>
                      <a:pt x="199" y="0"/>
                      <a:pt x="129" y="0"/>
                    </a:cubicBezTo>
                    <a:moveTo>
                      <a:pt x="129" y="329"/>
                    </a:moveTo>
                    <a:cubicBezTo>
                      <a:pt x="129" y="329"/>
                      <a:pt x="16" y="225"/>
                      <a:pt x="16" y="128"/>
                    </a:cubicBezTo>
                    <a:cubicBezTo>
                      <a:pt x="16" y="66"/>
                      <a:pt x="66" y="16"/>
                      <a:pt x="129" y="16"/>
                    </a:cubicBezTo>
                    <a:cubicBezTo>
                      <a:pt x="191" y="16"/>
                      <a:pt x="241" y="66"/>
                      <a:pt x="241" y="128"/>
                    </a:cubicBezTo>
                    <a:cubicBezTo>
                      <a:pt x="241" y="225"/>
                      <a:pt x="129" y="329"/>
                      <a:pt x="129" y="329"/>
                    </a:cubicBezTo>
                    <a:moveTo>
                      <a:pt x="129" y="64"/>
                    </a:moveTo>
                    <a:cubicBezTo>
                      <a:pt x="93" y="64"/>
                      <a:pt x="64" y="93"/>
                      <a:pt x="64" y="128"/>
                    </a:cubicBezTo>
                    <a:cubicBezTo>
                      <a:pt x="64" y="164"/>
                      <a:pt x="93" y="193"/>
                      <a:pt x="129" y="193"/>
                    </a:cubicBezTo>
                    <a:cubicBezTo>
                      <a:pt x="164" y="193"/>
                      <a:pt x="193" y="164"/>
                      <a:pt x="193" y="128"/>
                    </a:cubicBezTo>
                    <a:cubicBezTo>
                      <a:pt x="193" y="93"/>
                      <a:pt x="164" y="64"/>
                      <a:pt x="129" y="64"/>
                    </a:cubicBezTo>
                    <a:moveTo>
                      <a:pt x="129" y="177"/>
                    </a:moveTo>
                    <a:cubicBezTo>
                      <a:pt x="102" y="177"/>
                      <a:pt x="80" y="155"/>
                      <a:pt x="80" y="128"/>
                    </a:cubicBezTo>
                    <a:cubicBezTo>
                      <a:pt x="80" y="102"/>
                      <a:pt x="102" y="80"/>
                      <a:pt x="129" y="80"/>
                    </a:cubicBezTo>
                    <a:cubicBezTo>
                      <a:pt x="155" y="80"/>
                      <a:pt x="177" y="102"/>
                      <a:pt x="177" y="128"/>
                    </a:cubicBezTo>
                    <a:cubicBezTo>
                      <a:pt x="177" y="155"/>
                      <a:pt x="155" y="177"/>
                      <a:pt x="129" y="17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82CDEE7-9620-27F6-3093-AA1ADFA8B6B4}"/>
                </a:ext>
              </a:extLst>
            </p:cNvPr>
            <p:cNvGrpSpPr/>
            <p:nvPr/>
          </p:nvGrpSpPr>
          <p:grpSpPr>
            <a:xfrm>
              <a:off x="6420201" y="3679691"/>
              <a:ext cx="366841" cy="366842"/>
              <a:chOff x="4335522" y="3626633"/>
              <a:chExt cx="472957" cy="472958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3A3CFCF-FEB3-DA59-6D09-734E3A868D3C}"/>
                  </a:ext>
                </a:extLst>
              </p:cNvPr>
              <p:cNvSpPr/>
              <p:nvPr/>
            </p:nvSpPr>
            <p:spPr>
              <a:xfrm>
                <a:off x="4335522" y="3626633"/>
                <a:ext cx="472957" cy="472958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A3542BFD-461D-F745-40F3-6C34A49239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0131" y="3726569"/>
                <a:ext cx="266702" cy="266702"/>
              </a:xfrm>
              <a:custGeom>
                <a:avLst/>
                <a:gdLst>
                  <a:gd name="T0" fmla="*/ 351 w 353"/>
                  <a:gd name="T1" fmla="*/ 171 h 353"/>
                  <a:gd name="T2" fmla="*/ 289 w 353"/>
                  <a:gd name="T3" fmla="*/ 109 h 353"/>
                  <a:gd name="T4" fmla="*/ 289 w 353"/>
                  <a:gd name="T5" fmla="*/ 24 h 353"/>
                  <a:gd name="T6" fmla="*/ 281 w 353"/>
                  <a:gd name="T7" fmla="*/ 16 h 353"/>
                  <a:gd name="T8" fmla="*/ 233 w 353"/>
                  <a:gd name="T9" fmla="*/ 16 h 353"/>
                  <a:gd name="T10" fmla="*/ 225 w 353"/>
                  <a:gd name="T11" fmla="*/ 24 h 353"/>
                  <a:gd name="T12" fmla="*/ 225 w 353"/>
                  <a:gd name="T13" fmla="*/ 45 h 353"/>
                  <a:gd name="T14" fmla="*/ 182 w 353"/>
                  <a:gd name="T15" fmla="*/ 2 h 353"/>
                  <a:gd name="T16" fmla="*/ 177 w 353"/>
                  <a:gd name="T17" fmla="*/ 0 h 353"/>
                  <a:gd name="T18" fmla="*/ 171 w 353"/>
                  <a:gd name="T19" fmla="*/ 2 h 353"/>
                  <a:gd name="T20" fmla="*/ 2 w 353"/>
                  <a:gd name="T21" fmla="*/ 171 h 353"/>
                  <a:gd name="T22" fmla="*/ 0 w 353"/>
                  <a:gd name="T23" fmla="*/ 176 h 353"/>
                  <a:gd name="T24" fmla="*/ 8 w 353"/>
                  <a:gd name="T25" fmla="*/ 184 h 353"/>
                  <a:gd name="T26" fmla="*/ 14 w 353"/>
                  <a:gd name="T27" fmla="*/ 182 h 353"/>
                  <a:gd name="T28" fmla="*/ 48 w 353"/>
                  <a:gd name="T29" fmla="*/ 148 h 353"/>
                  <a:gd name="T30" fmla="*/ 48 w 353"/>
                  <a:gd name="T31" fmla="*/ 345 h 353"/>
                  <a:gd name="T32" fmla="*/ 56 w 353"/>
                  <a:gd name="T33" fmla="*/ 353 h 353"/>
                  <a:gd name="T34" fmla="*/ 297 w 353"/>
                  <a:gd name="T35" fmla="*/ 353 h 353"/>
                  <a:gd name="T36" fmla="*/ 305 w 353"/>
                  <a:gd name="T37" fmla="*/ 345 h 353"/>
                  <a:gd name="T38" fmla="*/ 305 w 353"/>
                  <a:gd name="T39" fmla="*/ 148 h 353"/>
                  <a:gd name="T40" fmla="*/ 339 w 353"/>
                  <a:gd name="T41" fmla="*/ 182 h 353"/>
                  <a:gd name="T42" fmla="*/ 345 w 353"/>
                  <a:gd name="T43" fmla="*/ 184 h 353"/>
                  <a:gd name="T44" fmla="*/ 353 w 353"/>
                  <a:gd name="T45" fmla="*/ 176 h 353"/>
                  <a:gd name="T46" fmla="*/ 351 w 353"/>
                  <a:gd name="T47" fmla="*/ 171 h 353"/>
                  <a:gd name="T48" fmla="*/ 241 w 353"/>
                  <a:gd name="T49" fmla="*/ 32 h 353"/>
                  <a:gd name="T50" fmla="*/ 273 w 353"/>
                  <a:gd name="T51" fmla="*/ 32 h 353"/>
                  <a:gd name="T52" fmla="*/ 273 w 353"/>
                  <a:gd name="T53" fmla="*/ 93 h 353"/>
                  <a:gd name="T54" fmla="*/ 241 w 353"/>
                  <a:gd name="T55" fmla="*/ 61 h 353"/>
                  <a:gd name="T56" fmla="*/ 241 w 353"/>
                  <a:gd name="T57" fmla="*/ 32 h 353"/>
                  <a:gd name="T58" fmla="*/ 128 w 353"/>
                  <a:gd name="T59" fmla="*/ 337 h 353"/>
                  <a:gd name="T60" fmla="*/ 64 w 353"/>
                  <a:gd name="T61" fmla="*/ 337 h 353"/>
                  <a:gd name="T62" fmla="*/ 64 w 353"/>
                  <a:gd name="T63" fmla="*/ 321 h 353"/>
                  <a:gd name="T64" fmla="*/ 128 w 353"/>
                  <a:gd name="T65" fmla="*/ 321 h 353"/>
                  <a:gd name="T66" fmla="*/ 128 w 353"/>
                  <a:gd name="T67" fmla="*/ 337 h 353"/>
                  <a:gd name="T68" fmla="*/ 209 w 353"/>
                  <a:gd name="T69" fmla="*/ 337 h 353"/>
                  <a:gd name="T70" fmla="*/ 144 w 353"/>
                  <a:gd name="T71" fmla="*/ 337 h 353"/>
                  <a:gd name="T72" fmla="*/ 144 w 353"/>
                  <a:gd name="T73" fmla="*/ 208 h 353"/>
                  <a:gd name="T74" fmla="*/ 209 w 353"/>
                  <a:gd name="T75" fmla="*/ 208 h 353"/>
                  <a:gd name="T76" fmla="*/ 209 w 353"/>
                  <a:gd name="T77" fmla="*/ 337 h 353"/>
                  <a:gd name="T78" fmla="*/ 289 w 353"/>
                  <a:gd name="T79" fmla="*/ 337 h 353"/>
                  <a:gd name="T80" fmla="*/ 225 w 353"/>
                  <a:gd name="T81" fmla="*/ 337 h 353"/>
                  <a:gd name="T82" fmla="*/ 225 w 353"/>
                  <a:gd name="T83" fmla="*/ 321 h 353"/>
                  <a:gd name="T84" fmla="*/ 289 w 353"/>
                  <a:gd name="T85" fmla="*/ 321 h 353"/>
                  <a:gd name="T86" fmla="*/ 289 w 353"/>
                  <a:gd name="T87" fmla="*/ 337 h 353"/>
                  <a:gd name="T88" fmla="*/ 289 w 353"/>
                  <a:gd name="T89" fmla="*/ 305 h 353"/>
                  <a:gd name="T90" fmla="*/ 225 w 353"/>
                  <a:gd name="T91" fmla="*/ 305 h 353"/>
                  <a:gd name="T92" fmla="*/ 225 w 353"/>
                  <a:gd name="T93" fmla="*/ 200 h 353"/>
                  <a:gd name="T94" fmla="*/ 217 w 353"/>
                  <a:gd name="T95" fmla="*/ 192 h 353"/>
                  <a:gd name="T96" fmla="*/ 136 w 353"/>
                  <a:gd name="T97" fmla="*/ 192 h 353"/>
                  <a:gd name="T98" fmla="*/ 128 w 353"/>
                  <a:gd name="T99" fmla="*/ 200 h 353"/>
                  <a:gd name="T100" fmla="*/ 128 w 353"/>
                  <a:gd name="T101" fmla="*/ 305 h 353"/>
                  <a:gd name="T102" fmla="*/ 64 w 353"/>
                  <a:gd name="T103" fmla="*/ 305 h 353"/>
                  <a:gd name="T104" fmla="*/ 64 w 353"/>
                  <a:gd name="T105" fmla="*/ 132 h 353"/>
                  <a:gd name="T106" fmla="*/ 177 w 353"/>
                  <a:gd name="T107" fmla="*/ 19 h 353"/>
                  <a:gd name="T108" fmla="*/ 289 w 353"/>
                  <a:gd name="T109" fmla="*/ 132 h 353"/>
                  <a:gd name="T110" fmla="*/ 289 w 353"/>
                  <a:gd name="T111" fmla="*/ 305 h 353"/>
                  <a:gd name="T112" fmla="*/ 185 w 353"/>
                  <a:gd name="T113" fmla="*/ 289 h 353"/>
                  <a:gd name="T114" fmla="*/ 193 w 353"/>
                  <a:gd name="T115" fmla="*/ 281 h 353"/>
                  <a:gd name="T116" fmla="*/ 185 w 353"/>
                  <a:gd name="T117" fmla="*/ 273 h 353"/>
                  <a:gd name="T118" fmla="*/ 177 w 353"/>
                  <a:gd name="T119" fmla="*/ 281 h 353"/>
                  <a:gd name="T120" fmla="*/ 185 w 353"/>
                  <a:gd name="T121" fmla="*/ 289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53" h="353">
                    <a:moveTo>
                      <a:pt x="351" y="171"/>
                    </a:moveTo>
                    <a:cubicBezTo>
                      <a:pt x="289" y="109"/>
                      <a:pt x="289" y="109"/>
                      <a:pt x="289" y="109"/>
                    </a:cubicBezTo>
                    <a:cubicBezTo>
                      <a:pt x="289" y="24"/>
                      <a:pt x="289" y="24"/>
                      <a:pt x="289" y="24"/>
                    </a:cubicBezTo>
                    <a:cubicBezTo>
                      <a:pt x="289" y="19"/>
                      <a:pt x="285" y="16"/>
                      <a:pt x="281" y="16"/>
                    </a:cubicBezTo>
                    <a:cubicBezTo>
                      <a:pt x="233" y="16"/>
                      <a:pt x="233" y="16"/>
                      <a:pt x="233" y="16"/>
                    </a:cubicBezTo>
                    <a:cubicBezTo>
                      <a:pt x="228" y="16"/>
                      <a:pt x="225" y="19"/>
                      <a:pt x="225" y="24"/>
                    </a:cubicBezTo>
                    <a:cubicBezTo>
                      <a:pt x="225" y="45"/>
                      <a:pt x="225" y="45"/>
                      <a:pt x="225" y="45"/>
                    </a:cubicBezTo>
                    <a:cubicBezTo>
                      <a:pt x="182" y="2"/>
                      <a:pt x="182" y="2"/>
                      <a:pt x="182" y="2"/>
                    </a:cubicBezTo>
                    <a:cubicBezTo>
                      <a:pt x="181" y="1"/>
                      <a:pt x="179" y="0"/>
                      <a:pt x="177" y="0"/>
                    </a:cubicBezTo>
                    <a:cubicBezTo>
                      <a:pt x="174" y="0"/>
                      <a:pt x="172" y="1"/>
                      <a:pt x="171" y="2"/>
                    </a:cubicBezTo>
                    <a:cubicBezTo>
                      <a:pt x="2" y="171"/>
                      <a:pt x="2" y="171"/>
                      <a:pt x="2" y="171"/>
                    </a:cubicBezTo>
                    <a:cubicBezTo>
                      <a:pt x="1" y="172"/>
                      <a:pt x="0" y="174"/>
                      <a:pt x="0" y="176"/>
                    </a:cubicBezTo>
                    <a:cubicBezTo>
                      <a:pt x="0" y="181"/>
                      <a:pt x="3" y="184"/>
                      <a:pt x="8" y="184"/>
                    </a:cubicBezTo>
                    <a:cubicBezTo>
                      <a:pt x="10" y="184"/>
                      <a:pt x="12" y="184"/>
                      <a:pt x="14" y="182"/>
                    </a:cubicBezTo>
                    <a:cubicBezTo>
                      <a:pt x="48" y="148"/>
                      <a:pt x="48" y="148"/>
                      <a:pt x="48" y="148"/>
                    </a:cubicBezTo>
                    <a:cubicBezTo>
                      <a:pt x="48" y="345"/>
                      <a:pt x="48" y="345"/>
                      <a:pt x="48" y="345"/>
                    </a:cubicBezTo>
                    <a:cubicBezTo>
                      <a:pt x="48" y="349"/>
                      <a:pt x="52" y="353"/>
                      <a:pt x="56" y="353"/>
                    </a:cubicBezTo>
                    <a:cubicBezTo>
                      <a:pt x="297" y="353"/>
                      <a:pt x="297" y="353"/>
                      <a:pt x="297" y="353"/>
                    </a:cubicBezTo>
                    <a:cubicBezTo>
                      <a:pt x="301" y="353"/>
                      <a:pt x="305" y="349"/>
                      <a:pt x="305" y="345"/>
                    </a:cubicBezTo>
                    <a:cubicBezTo>
                      <a:pt x="305" y="148"/>
                      <a:pt x="305" y="148"/>
                      <a:pt x="305" y="148"/>
                    </a:cubicBezTo>
                    <a:cubicBezTo>
                      <a:pt x="339" y="182"/>
                      <a:pt x="339" y="182"/>
                      <a:pt x="339" y="182"/>
                    </a:cubicBezTo>
                    <a:cubicBezTo>
                      <a:pt x="341" y="184"/>
                      <a:pt x="343" y="184"/>
                      <a:pt x="345" y="184"/>
                    </a:cubicBezTo>
                    <a:cubicBezTo>
                      <a:pt x="350" y="184"/>
                      <a:pt x="353" y="181"/>
                      <a:pt x="353" y="176"/>
                    </a:cubicBezTo>
                    <a:cubicBezTo>
                      <a:pt x="353" y="174"/>
                      <a:pt x="352" y="172"/>
                      <a:pt x="351" y="171"/>
                    </a:cubicBezTo>
                    <a:moveTo>
                      <a:pt x="241" y="32"/>
                    </a:moveTo>
                    <a:cubicBezTo>
                      <a:pt x="273" y="32"/>
                      <a:pt x="273" y="32"/>
                      <a:pt x="273" y="32"/>
                    </a:cubicBezTo>
                    <a:cubicBezTo>
                      <a:pt x="273" y="93"/>
                      <a:pt x="273" y="93"/>
                      <a:pt x="273" y="93"/>
                    </a:cubicBezTo>
                    <a:cubicBezTo>
                      <a:pt x="241" y="61"/>
                      <a:pt x="241" y="61"/>
                      <a:pt x="241" y="61"/>
                    </a:cubicBezTo>
                    <a:lnTo>
                      <a:pt x="241" y="32"/>
                    </a:lnTo>
                    <a:close/>
                    <a:moveTo>
                      <a:pt x="128" y="337"/>
                    </a:moveTo>
                    <a:cubicBezTo>
                      <a:pt x="64" y="337"/>
                      <a:pt x="64" y="337"/>
                      <a:pt x="64" y="337"/>
                    </a:cubicBezTo>
                    <a:cubicBezTo>
                      <a:pt x="64" y="321"/>
                      <a:pt x="64" y="321"/>
                      <a:pt x="64" y="321"/>
                    </a:cubicBezTo>
                    <a:cubicBezTo>
                      <a:pt x="128" y="321"/>
                      <a:pt x="128" y="321"/>
                      <a:pt x="128" y="321"/>
                    </a:cubicBezTo>
                    <a:lnTo>
                      <a:pt x="128" y="337"/>
                    </a:lnTo>
                    <a:close/>
                    <a:moveTo>
                      <a:pt x="209" y="337"/>
                    </a:moveTo>
                    <a:cubicBezTo>
                      <a:pt x="144" y="337"/>
                      <a:pt x="144" y="337"/>
                      <a:pt x="144" y="337"/>
                    </a:cubicBezTo>
                    <a:cubicBezTo>
                      <a:pt x="144" y="208"/>
                      <a:pt x="144" y="208"/>
                      <a:pt x="144" y="208"/>
                    </a:cubicBezTo>
                    <a:cubicBezTo>
                      <a:pt x="209" y="208"/>
                      <a:pt x="209" y="208"/>
                      <a:pt x="209" y="208"/>
                    </a:cubicBezTo>
                    <a:lnTo>
                      <a:pt x="209" y="337"/>
                    </a:lnTo>
                    <a:close/>
                    <a:moveTo>
                      <a:pt x="289" y="337"/>
                    </a:moveTo>
                    <a:cubicBezTo>
                      <a:pt x="225" y="337"/>
                      <a:pt x="225" y="337"/>
                      <a:pt x="225" y="337"/>
                    </a:cubicBezTo>
                    <a:cubicBezTo>
                      <a:pt x="225" y="321"/>
                      <a:pt x="225" y="321"/>
                      <a:pt x="225" y="321"/>
                    </a:cubicBezTo>
                    <a:cubicBezTo>
                      <a:pt x="289" y="321"/>
                      <a:pt x="289" y="321"/>
                      <a:pt x="289" y="321"/>
                    </a:cubicBezTo>
                    <a:lnTo>
                      <a:pt x="289" y="337"/>
                    </a:lnTo>
                    <a:close/>
                    <a:moveTo>
                      <a:pt x="289" y="305"/>
                    </a:moveTo>
                    <a:cubicBezTo>
                      <a:pt x="225" y="305"/>
                      <a:pt x="225" y="305"/>
                      <a:pt x="225" y="305"/>
                    </a:cubicBezTo>
                    <a:cubicBezTo>
                      <a:pt x="225" y="200"/>
                      <a:pt x="225" y="200"/>
                      <a:pt x="225" y="200"/>
                    </a:cubicBezTo>
                    <a:cubicBezTo>
                      <a:pt x="225" y="196"/>
                      <a:pt x="221" y="192"/>
                      <a:pt x="217" y="192"/>
                    </a:cubicBezTo>
                    <a:cubicBezTo>
                      <a:pt x="136" y="192"/>
                      <a:pt x="136" y="192"/>
                      <a:pt x="136" y="192"/>
                    </a:cubicBezTo>
                    <a:cubicBezTo>
                      <a:pt x="132" y="192"/>
                      <a:pt x="128" y="196"/>
                      <a:pt x="128" y="200"/>
                    </a:cubicBezTo>
                    <a:cubicBezTo>
                      <a:pt x="128" y="305"/>
                      <a:pt x="128" y="305"/>
                      <a:pt x="128" y="305"/>
                    </a:cubicBezTo>
                    <a:cubicBezTo>
                      <a:pt x="64" y="305"/>
                      <a:pt x="64" y="305"/>
                      <a:pt x="64" y="305"/>
                    </a:cubicBezTo>
                    <a:cubicBezTo>
                      <a:pt x="64" y="132"/>
                      <a:pt x="64" y="132"/>
                      <a:pt x="64" y="132"/>
                    </a:cubicBezTo>
                    <a:cubicBezTo>
                      <a:pt x="177" y="19"/>
                      <a:pt x="177" y="19"/>
                      <a:pt x="177" y="19"/>
                    </a:cubicBezTo>
                    <a:cubicBezTo>
                      <a:pt x="289" y="132"/>
                      <a:pt x="289" y="132"/>
                      <a:pt x="289" y="132"/>
                    </a:cubicBezTo>
                    <a:lnTo>
                      <a:pt x="289" y="305"/>
                    </a:lnTo>
                    <a:close/>
                    <a:moveTo>
                      <a:pt x="185" y="289"/>
                    </a:moveTo>
                    <a:cubicBezTo>
                      <a:pt x="189" y="289"/>
                      <a:pt x="193" y="285"/>
                      <a:pt x="193" y="281"/>
                    </a:cubicBezTo>
                    <a:cubicBezTo>
                      <a:pt x="193" y="276"/>
                      <a:pt x="189" y="273"/>
                      <a:pt x="185" y="273"/>
                    </a:cubicBezTo>
                    <a:cubicBezTo>
                      <a:pt x="180" y="273"/>
                      <a:pt x="177" y="276"/>
                      <a:pt x="177" y="281"/>
                    </a:cubicBezTo>
                    <a:cubicBezTo>
                      <a:pt x="177" y="285"/>
                      <a:pt x="180" y="289"/>
                      <a:pt x="185" y="28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00C175D-EDE5-997C-D1D1-4429BD04BBAC}"/>
              </a:ext>
            </a:extLst>
          </p:cNvPr>
          <p:cNvSpPr txBox="1"/>
          <p:nvPr/>
        </p:nvSpPr>
        <p:spPr>
          <a:xfrm>
            <a:off x="7835464" y="5424856"/>
            <a:ext cx="3962349" cy="595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>
              <a:lnSpc>
                <a:spcPts val="1600"/>
              </a:lnSpc>
            </a:pPr>
            <a:r>
              <a:rPr lang="en-US" sz="1133" dirty="0">
                <a:solidFill>
                  <a:prstClr val="white"/>
                </a:solidFill>
                <a:latin typeface="Lato" panose="020F0502020204030203" pitchFamily="34" charset="0"/>
              </a:rPr>
              <a:t>+1 [332] 249-7355 | +234 [916] 326-8690</a:t>
            </a:r>
            <a:br>
              <a:rPr lang="en-US" sz="1133" dirty="0">
                <a:solidFill>
                  <a:prstClr val="white"/>
                </a:solidFill>
                <a:latin typeface="Lato" panose="020F0502020204030203" pitchFamily="34" charset="0"/>
              </a:rPr>
            </a:br>
            <a:r>
              <a:rPr lang="en-US" sz="1133" dirty="0" err="1">
                <a:solidFill>
                  <a:prstClr val="white"/>
                </a:solidFill>
                <a:latin typeface="Lato" panose="020F0502020204030203" pitchFamily="34" charset="0"/>
              </a:rPr>
              <a:t>agilemasters.org@gmail.com</a:t>
            </a:r>
            <a:r>
              <a:rPr lang="en-US" sz="1133" dirty="0">
                <a:solidFill>
                  <a:prstClr val="white"/>
                </a:solidFill>
                <a:latin typeface="Lato" panose="020F0502020204030203" pitchFamily="34" charset="0"/>
              </a:rPr>
              <a:t>  |  www.agilemasters.org</a:t>
            </a:r>
          </a:p>
          <a:p>
            <a:pPr algn="ctr" defTabSz="914377">
              <a:lnSpc>
                <a:spcPts val="1600"/>
              </a:lnSpc>
            </a:pPr>
            <a:r>
              <a:rPr lang="en-US" sz="1133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Level 85 – One World Trade Center, New York – NY 10007 </a:t>
            </a:r>
          </a:p>
        </p:txBody>
      </p:sp>
    </p:spTree>
    <p:extLst>
      <p:ext uri="{BB962C8B-B14F-4D97-AF65-F5344CB8AC3E}">
        <p14:creationId xmlns:p14="http://schemas.microsoft.com/office/powerpoint/2010/main" val="2038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4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59430" y="6170213"/>
            <a:ext cx="5402196" cy="2347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>
              <a:lnSpc>
                <a:spcPts val="2133"/>
              </a:lnSpc>
            </a:pPr>
            <a:r>
              <a:rPr lang="en-US" sz="1200" b="1" spc="400" dirty="0">
                <a:solidFill>
                  <a:prstClr val="white">
                    <a:lumMod val="50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…adding value to individuals &amp; organizations!</a:t>
            </a:r>
            <a:endParaRPr lang="en-US" sz="1200" b="1" spc="400" dirty="0">
              <a:solidFill>
                <a:srgbClr val="A5A5A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96264" y="0"/>
            <a:ext cx="5995736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4316" y="1729217"/>
            <a:ext cx="4282829" cy="3298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/>
            <a:br>
              <a:rPr lang="en-US" sz="1500" b="1" dirty="0">
                <a:solidFill>
                  <a:srgbClr val="4472C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500" b="1" dirty="0">
                <a:solidFill>
                  <a:srgbClr val="63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AGILE MASTERS</a:t>
            </a:r>
            <a:r>
              <a:rPr lang="en-US" sz="1500" b="1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simply an online &amp; in-person professional training platform that empowers individuals, teams, and organizations with Agile expertise to deliver transformative solutions, support organizational agility, enhance individual productivity, and drive industry growth</a:t>
            </a:r>
            <a:r>
              <a:rPr lang="en-US" sz="1500" b="1" i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defTabSz="914377"/>
            <a:endParaRPr lang="en-US" sz="1200" dirty="0">
              <a:solidFill>
                <a:srgbClr val="5B9BD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914377"/>
            <a:br>
              <a:rPr lang="en-US" sz="1200" dirty="0">
                <a:solidFill>
                  <a:srgbClr val="5B9BD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133" b="1" dirty="0">
                <a:solidFill>
                  <a:prstClr val="black"/>
                </a:solidFill>
                <a:latin typeface="Calibri" panose="020F0502020204030204"/>
              </a:rPr>
              <a:t>Explore the power of AGILITY </a:t>
            </a:r>
          </a:p>
          <a:p>
            <a:pPr defTabSz="914377"/>
            <a:r>
              <a:rPr lang="en-US" sz="2133" b="1" dirty="0">
                <a:solidFill>
                  <a:prstClr val="black"/>
                </a:solidFill>
                <a:latin typeface="Calibri" panose="020F0502020204030204"/>
              </a:rPr>
              <a:t>and take advantage of the</a:t>
            </a:r>
            <a:br>
              <a:rPr lang="en-US" sz="2133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133" b="1" dirty="0">
                <a:solidFill>
                  <a:prstClr val="black"/>
                </a:solidFill>
                <a:latin typeface="Calibri" panose="020F0502020204030204"/>
              </a:rPr>
              <a:t>Agile Masters Online Opportunities with diverse professionals!</a:t>
            </a:r>
            <a:endParaRPr lang="en-US" sz="2133" b="1" dirty="0">
              <a:solidFill>
                <a:prstClr val="white">
                  <a:lumMod val="65000"/>
                </a:prstClr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0F508-294B-F084-5CC6-B34309BE04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78" y="132581"/>
            <a:ext cx="1791017" cy="1857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5FAD7F-9984-2426-47E7-D5C476408378}"/>
              </a:ext>
            </a:extLst>
          </p:cNvPr>
          <p:cNvSpPr txBox="1"/>
          <p:nvPr/>
        </p:nvSpPr>
        <p:spPr>
          <a:xfrm>
            <a:off x="11632179" y="6315861"/>
            <a:ext cx="30775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67" b="1" dirty="0">
                <a:solidFill>
                  <a:prstClr val="white">
                    <a:lumMod val="75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D72C6C-A19E-73BC-13EB-DC55BB92752E}"/>
              </a:ext>
            </a:extLst>
          </p:cNvPr>
          <p:cNvSpPr txBox="1"/>
          <p:nvPr/>
        </p:nvSpPr>
        <p:spPr>
          <a:xfrm>
            <a:off x="908304" y="5775778"/>
            <a:ext cx="4480323" cy="174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/>
            <a:r>
              <a:rPr lang="en-US" sz="1133" b="1" spc="800" dirty="0">
                <a:solidFill>
                  <a:prstClr val="white">
                    <a:lumMod val="50000"/>
                  </a:prstClr>
                </a:solidFill>
                <a:latin typeface="Lato" panose="020F0502020204030203" pitchFamily="34" charset="0"/>
              </a:rPr>
              <a:t>WWW.AGILEMASTERS.ORG</a:t>
            </a:r>
          </a:p>
        </p:txBody>
      </p:sp>
    </p:spTree>
    <p:extLst>
      <p:ext uri="{BB962C8B-B14F-4D97-AF65-F5344CB8AC3E}">
        <p14:creationId xmlns:p14="http://schemas.microsoft.com/office/powerpoint/2010/main" val="242661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128A8A-5524-574B-0D86-1206E6787045}"/>
              </a:ext>
            </a:extLst>
          </p:cNvPr>
          <p:cNvSpPr txBox="1">
            <a:spLocks/>
          </p:cNvSpPr>
          <p:nvPr/>
        </p:nvSpPr>
        <p:spPr>
          <a:xfrm>
            <a:off x="747169" y="819753"/>
            <a:ext cx="3783336" cy="37817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spcBef>
                <a:spcPts val="1000"/>
              </a:spcBef>
              <a:buNone/>
            </a:pPr>
            <a:r>
              <a:rPr lang="en-US" sz="2800" b="1" dirty="0">
                <a:solidFill>
                  <a:srgbClr val="5B9BD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MEET</a:t>
            </a:r>
            <a:r>
              <a:rPr lang="en-US" sz="28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b="1" dirty="0">
                <a:solidFill>
                  <a:prstClr val="white">
                    <a:lumMod val="85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OUR TEAM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9EDBB2-A6DF-3D4E-16BA-F002B70A8E80}"/>
              </a:ext>
            </a:extLst>
          </p:cNvPr>
          <p:cNvGrpSpPr/>
          <p:nvPr/>
        </p:nvGrpSpPr>
        <p:grpSpPr>
          <a:xfrm>
            <a:off x="4752026" y="2326567"/>
            <a:ext cx="1522005" cy="339936"/>
            <a:chOff x="2365839" y="1744926"/>
            <a:chExt cx="1141504" cy="25495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818FF17-B489-6794-C6E4-E9DDD275ECA3}"/>
                </a:ext>
              </a:extLst>
            </p:cNvPr>
            <p:cNvSpPr txBox="1"/>
            <p:nvPr/>
          </p:nvSpPr>
          <p:spPr>
            <a:xfrm>
              <a:off x="2365839" y="1744926"/>
              <a:ext cx="1141504" cy="1314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377">
                <a:lnSpc>
                  <a:spcPts val="1467"/>
                </a:lnSpc>
                <a:spcAft>
                  <a:spcPts val="1600"/>
                </a:spcAft>
              </a:pPr>
              <a:r>
                <a:rPr lang="en-US" sz="1133" b="1" cap="all" spc="27" dirty="0">
                  <a:solidFill>
                    <a:srgbClr val="A5A5A5"/>
                  </a:solidFill>
                  <a:latin typeface="Lato" panose="020F0502020204030203" pitchFamily="34" charset="0"/>
                </a:rPr>
                <a:t>Festus a. </a:t>
              </a:r>
              <a:r>
                <a:rPr lang="en-US" sz="1133" b="1" cap="all" spc="27" dirty="0" err="1">
                  <a:solidFill>
                    <a:srgbClr val="A5A5A5"/>
                  </a:solidFill>
                  <a:latin typeface="Lato" panose="020F0502020204030203" pitchFamily="34" charset="0"/>
                </a:rPr>
                <a:t>otabor</a:t>
              </a:r>
              <a:endParaRPr lang="en-US" sz="1133" b="1" cap="all" spc="27" dirty="0">
                <a:solidFill>
                  <a:srgbClr val="A5A5A5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693AE3-7198-E90A-89C6-C98183243497}"/>
                </a:ext>
              </a:extLst>
            </p:cNvPr>
            <p:cNvSpPr txBox="1"/>
            <p:nvPr/>
          </p:nvSpPr>
          <p:spPr>
            <a:xfrm>
              <a:off x="2365839" y="1884462"/>
              <a:ext cx="1141504" cy="1154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377">
                <a:lnSpc>
                  <a:spcPts val="1200"/>
                </a:lnSpc>
                <a:spcAft>
                  <a:spcPts val="1600"/>
                </a:spcAft>
              </a:pPr>
              <a:r>
                <a:rPr lang="en-US" sz="1000" dirty="0">
                  <a:solidFill>
                    <a:srgbClr val="4472C4"/>
                  </a:solidFill>
                  <a:latin typeface="Lato" panose="020F0502020204030203" pitchFamily="34" charset="0"/>
                </a:rPr>
                <a:t>Administrator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67F4AD6-6A28-E721-6FD6-AE70D13C1D8C}"/>
              </a:ext>
            </a:extLst>
          </p:cNvPr>
          <p:cNvGrpSpPr/>
          <p:nvPr/>
        </p:nvGrpSpPr>
        <p:grpSpPr>
          <a:xfrm>
            <a:off x="569775" y="3689796"/>
            <a:ext cx="1522005" cy="339936"/>
            <a:chOff x="690089" y="2767345"/>
            <a:chExt cx="1141504" cy="25495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9A2C34-6209-B623-9337-DF7270C66148}"/>
                </a:ext>
              </a:extLst>
            </p:cNvPr>
            <p:cNvSpPr txBox="1"/>
            <p:nvPr/>
          </p:nvSpPr>
          <p:spPr>
            <a:xfrm>
              <a:off x="690089" y="2767345"/>
              <a:ext cx="1141504" cy="1314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377">
                <a:lnSpc>
                  <a:spcPts val="1467"/>
                </a:lnSpc>
                <a:spcAft>
                  <a:spcPts val="1600"/>
                </a:spcAft>
              </a:pPr>
              <a:r>
                <a:rPr lang="en-US" sz="1133" b="1" cap="all" spc="27" dirty="0">
                  <a:solidFill>
                    <a:srgbClr val="A5A5A5"/>
                  </a:solidFill>
                  <a:latin typeface="Lato" panose="020F0502020204030203" pitchFamily="34" charset="0"/>
                </a:rPr>
                <a:t>Beluchi brown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C03C34-E908-5D97-9A4C-42CBB5F5A9A7}"/>
                </a:ext>
              </a:extLst>
            </p:cNvPr>
            <p:cNvSpPr txBox="1"/>
            <p:nvPr/>
          </p:nvSpPr>
          <p:spPr>
            <a:xfrm>
              <a:off x="690089" y="2906881"/>
              <a:ext cx="1141504" cy="1154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377">
                <a:lnSpc>
                  <a:spcPts val="1200"/>
                </a:lnSpc>
                <a:spcAft>
                  <a:spcPts val="1600"/>
                </a:spcAft>
              </a:pPr>
              <a:r>
                <a:rPr lang="en-US" sz="1000" dirty="0">
                  <a:solidFill>
                    <a:srgbClr val="4472C4"/>
                  </a:solidFill>
                  <a:latin typeface="Lato" panose="020F0502020204030203" pitchFamily="34" charset="0"/>
                </a:rPr>
                <a:t>Organization Agility Coach</a:t>
              </a:r>
            </a:p>
          </p:txBody>
        </p:sp>
      </p:grpSp>
      <p:sp>
        <p:nvSpPr>
          <p:cNvPr id="9" name="Freeform 25">
            <a:extLst>
              <a:ext uri="{FF2B5EF4-FFF2-40B4-BE49-F238E27FC236}">
                <a16:creationId xmlns:a16="http://schemas.microsoft.com/office/drawing/2014/main" id="{248AC4A5-D4BD-499D-0C01-DFB60B2B9410}"/>
              </a:ext>
            </a:extLst>
          </p:cNvPr>
          <p:cNvSpPr>
            <a:spLocks/>
          </p:cNvSpPr>
          <p:nvPr/>
        </p:nvSpPr>
        <p:spPr bwMode="auto">
          <a:xfrm>
            <a:off x="6147716" y="1976875"/>
            <a:ext cx="491691" cy="1198623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5BE7C15C-84F6-8940-931E-C589DE419E6C}"/>
              </a:ext>
            </a:extLst>
          </p:cNvPr>
          <p:cNvSpPr>
            <a:spLocks/>
          </p:cNvSpPr>
          <p:nvPr/>
        </p:nvSpPr>
        <p:spPr bwMode="auto">
          <a:xfrm>
            <a:off x="1968265" y="3359558"/>
            <a:ext cx="491691" cy="1198623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reeform 25">
            <a:extLst>
              <a:ext uri="{FF2B5EF4-FFF2-40B4-BE49-F238E27FC236}">
                <a16:creationId xmlns:a16="http://schemas.microsoft.com/office/drawing/2014/main" id="{C8838E2E-70AF-AA83-4A44-EC9C91719018}"/>
              </a:ext>
            </a:extLst>
          </p:cNvPr>
          <p:cNvSpPr>
            <a:spLocks/>
          </p:cNvSpPr>
          <p:nvPr/>
        </p:nvSpPr>
        <p:spPr bwMode="auto">
          <a:xfrm>
            <a:off x="9005609" y="3359558"/>
            <a:ext cx="491691" cy="1198623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Freeform 25">
            <a:extLst>
              <a:ext uri="{FF2B5EF4-FFF2-40B4-BE49-F238E27FC236}">
                <a16:creationId xmlns:a16="http://schemas.microsoft.com/office/drawing/2014/main" id="{2EE96DAD-82AE-CC44-06C0-F61DEC3E6FC0}"/>
              </a:ext>
            </a:extLst>
          </p:cNvPr>
          <p:cNvSpPr>
            <a:spLocks/>
          </p:cNvSpPr>
          <p:nvPr/>
        </p:nvSpPr>
        <p:spPr bwMode="auto">
          <a:xfrm>
            <a:off x="5009351" y="4870149"/>
            <a:ext cx="491691" cy="1198623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7CF69A-5288-0900-5B73-2016884CF872}"/>
              </a:ext>
            </a:extLst>
          </p:cNvPr>
          <p:cNvGrpSpPr/>
          <p:nvPr/>
        </p:nvGrpSpPr>
        <p:grpSpPr>
          <a:xfrm>
            <a:off x="3532554" y="5215020"/>
            <a:ext cx="1614324" cy="339936"/>
            <a:chOff x="1503788" y="3795254"/>
            <a:chExt cx="1210743" cy="2549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87434A-6C66-B550-29A4-1CE8FB1B290C}"/>
                </a:ext>
              </a:extLst>
            </p:cNvPr>
            <p:cNvSpPr txBox="1"/>
            <p:nvPr/>
          </p:nvSpPr>
          <p:spPr>
            <a:xfrm>
              <a:off x="1503788" y="3795254"/>
              <a:ext cx="1210743" cy="1314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377">
                <a:lnSpc>
                  <a:spcPts val="1467"/>
                </a:lnSpc>
                <a:spcAft>
                  <a:spcPts val="1600"/>
                </a:spcAft>
              </a:pPr>
              <a:r>
                <a:rPr lang="en-US" sz="1133" b="1" cap="all" spc="27" dirty="0">
                  <a:solidFill>
                    <a:srgbClr val="A5A5A5"/>
                  </a:solidFill>
                  <a:latin typeface="Lato" panose="020F0502020204030203" pitchFamily="34" charset="0"/>
                </a:rPr>
                <a:t>Gary </a:t>
              </a:r>
              <a:r>
                <a:rPr lang="en-US" sz="1133" b="1" cap="all" spc="27" dirty="0" err="1">
                  <a:solidFill>
                    <a:srgbClr val="A5A5A5"/>
                  </a:solidFill>
                  <a:latin typeface="Lato" panose="020F0502020204030203" pitchFamily="34" charset="0"/>
                </a:rPr>
                <a:t>montgomery</a:t>
              </a:r>
              <a:endParaRPr lang="en-US" sz="1133" b="1" cap="all" spc="27" dirty="0">
                <a:solidFill>
                  <a:srgbClr val="A5A5A5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2B4314-8953-F949-F4A7-46A88BDD669F}"/>
                </a:ext>
              </a:extLst>
            </p:cNvPr>
            <p:cNvSpPr txBox="1"/>
            <p:nvPr/>
          </p:nvSpPr>
          <p:spPr>
            <a:xfrm>
              <a:off x="1573027" y="3934790"/>
              <a:ext cx="1141504" cy="1154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377">
                <a:lnSpc>
                  <a:spcPts val="1200"/>
                </a:lnSpc>
                <a:spcAft>
                  <a:spcPts val="1600"/>
                </a:spcAft>
              </a:pPr>
              <a:r>
                <a:rPr lang="en-US" sz="1000" dirty="0">
                  <a:solidFill>
                    <a:srgbClr val="4472C4"/>
                  </a:solidFill>
                  <a:latin typeface="Lato" panose="020F0502020204030203" pitchFamily="34" charset="0"/>
                </a:rPr>
                <a:t>Team Support Coach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FEDC04B-261B-81A8-EE3F-8F15A883F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85" y="953557"/>
            <a:ext cx="1710737" cy="2217115"/>
          </a:xfrm>
          <a:prstGeom prst="rect">
            <a:avLst/>
          </a:prstGeom>
        </p:spPr>
      </p:pic>
      <p:pic>
        <p:nvPicPr>
          <p:cNvPr id="17" name="Picture Placeholder 60">
            <a:extLst>
              <a:ext uri="{FF2B5EF4-FFF2-40B4-BE49-F238E27FC236}">
                <a16:creationId xmlns:a16="http://schemas.microsoft.com/office/drawing/2014/main" id="{78E2BE2B-FD44-BDA7-2561-FCB20464B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6" b="15056"/>
          <a:stretch>
            <a:fillRect/>
          </a:stretch>
        </p:blipFill>
        <p:spPr>
          <a:xfrm>
            <a:off x="9124075" y="2696114"/>
            <a:ext cx="2647516" cy="185079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</p:pic>
      <p:pic>
        <p:nvPicPr>
          <p:cNvPr id="18" name="Picture Placeholder 58">
            <a:extLst>
              <a:ext uri="{FF2B5EF4-FFF2-40B4-BE49-F238E27FC236}">
                <a16:creationId xmlns:a16="http://schemas.microsoft.com/office/drawing/2014/main" id="{E11F35A1-FDB3-8DD4-EDDA-95770B7BC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2" b="15602"/>
          <a:stretch>
            <a:fillRect/>
          </a:stretch>
        </p:blipFill>
        <p:spPr>
          <a:xfrm>
            <a:off x="2128778" y="2700702"/>
            <a:ext cx="2647516" cy="185079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</p:pic>
      <p:pic>
        <p:nvPicPr>
          <p:cNvPr id="19" name="Picture Placeholder 66">
            <a:extLst>
              <a:ext uri="{FF2B5EF4-FFF2-40B4-BE49-F238E27FC236}">
                <a16:creationId xmlns:a16="http://schemas.microsoft.com/office/drawing/2014/main" id="{47E6A4AC-0E4E-6DB2-C0AC-0AC1771B61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7" b="14967"/>
          <a:stretch>
            <a:fillRect/>
          </a:stretch>
        </p:blipFill>
        <p:spPr>
          <a:xfrm>
            <a:off x="5155849" y="4225109"/>
            <a:ext cx="2623507" cy="183401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24F67BD-4F6B-E560-B241-DCCDAB7A983C}"/>
              </a:ext>
            </a:extLst>
          </p:cNvPr>
          <p:cNvGrpSpPr/>
          <p:nvPr/>
        </p:nvGrpSpPr>
        <p:grpSpPr>
          <a:xfrm>
            <a:off x="7472187" y="3594814"/>
            <a:ext cx="1681675" cy="339936"/>
            <a:chOff x="2246087" y="1744926"/>
            <a:chExt cx="1261256" cy="25495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FBF7E8-3319-B96D-86F1-17EEA30405D0}"/>
                </a:ext>
              </a:extLst>
            </p:cNvPr>
            <p:cNvSpPr txBox="1"/>
            <p:nvPr/>
          </p:nvSpPr>
          <p:spPr>
            <a:xfrm>
              <a:off x="2365839" y="1744926"/>
              <a:ext cx="1141504" cy="1314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377">
                <a:lnSpc>
                  <a:spcPts val="1467"/>
                </a:lnSpc>
                <a:spcAft>
                  <a:spcPts val="1600"/>
                </a:spcAft>
              </a:pPr>
              <a:r>
                <a:rPr lang="en-US" sz="1133" b="1" cap="all" spc="27" dirty="0" err="1">
                  <a:solidFill>
                    <a:srgbClr val="A5A5A5"/>
                  </a:solidFill>
                  <a:latin typeface="Lato" panose="020F0502020204030203" pitchFamily="34" charset="0"/>
                </a:rPr>
                <a:t>JerEmiah</a:t>
              </a:r>
              <a:r>
                <a:rPr lang="en-US" sz="1133" b="1" cap="all" spc="27" dirty="0">
                  <a:solidFill>
                    <a:srgbClr val="A5A5A5"/>
                  </a:solidFill>
                  <a:latin typeface="Lato" panose="020F0502020204030203" pitchFamily="34" charset="0"/>
                </a:rPr>
                <a:t> </a:t>
              </a:r>
              <a:r>
                <a:rPr lang="en-US" sz="1133" b="1" cap="all" spc="27" dirty="0" err="1">
                  <a:solidFill>
                    <a:srgbClr val="A5A5A5"/>
                  </a:solidFill>
                  <a:latin typeface="Lato" panose="020F0502020204030203" pitchFamily="34" charset="0"/>
                </a:rPr>
                <a:t>agboiyi</a:t>
              </a:r>
              <a:endParaRPr lang="en-US" sz="1133" b="1" cap="all" spc="27" dirty="0">
                <a:solidFill>
                  <a:srgbClr val="A5A5A5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1E4598-05E7-2A80-507A-A4E9B589BA46}"/>
                </a:ext>
              </a:extLst>
            </p:cNvPr>
            <p:cNvSpPr txBox="1"/>
            <p:nvPr/>
          </p:nvSpPr>
          <p:spPr>
            <a:xfrm>
              <a:off x="2246087" y="1884462"/>
              <a:ext cx="1261256" cy="1154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377">
                <a:lnSpc>
                  <a:spcPts val="1200"/>
                </a:lnSpc>
                <a:spcAft>
                  <a:spcPts val="1600"/>
                </a:spcAft>
              </a:pPr>
              <a:r>
                <a:rPr lang="en-US" sz="1000" dirty="0">
                  <a:solidFill>
                    <a:srgbClr val="4472C4"/>
                  </a:solidFill>
                  <a:latin typeface="Lato" panose="020F0502020204030203" pitchFamily="34" charset="0"/>
                </a:rPr>
                <a:t>Agile Transformation Coach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86A3E2C-53C3-0344-FBAA-FD670BB8DC2A}"/>
              </a:ext>
            </a:extLst>
          </p:cNvPr>
          <p:cNvCxnSpPr/>
          <p:nvPr/>
        </p:nvCxnSpPr>
        <p:spPr>
          <a:xfrm>
            <a:off x="886519" y="1421221"/>
            <a:ext cx="609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CAC3C5FF-16A8-6D0E-9AA5-52DE0F8E50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0" y="4616943"/>
            <a:ext cx="1522005" cy="157837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4A5E46C-4E5E-93C4-AA66-5EE32269F7D5}"/>
              </a:ext>
            </a:extLst>
          </p:cNvPr>
          <p:cNvGrpSpPr/>
          <p:nvPr/>
        </p:nvGrpSpPr>
        <p:grpSpPr>
          <a:xfrm>
            <a:off x="7902856" y="5745101"/>
            <a:ext cx="3606763" cy="339936"/>
            <a:chOff x="2246087" y="1744926"/>
            <a:chExt cx="1261256" cy="25495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4E25DF-FAC2-64CA-0187-B5EBEDE8D94B}"/>
                </a:ext>
              </a:extLst>
            </p:cNvPr>
            <p:cNvSpPr txBox="1"/>
            <p:nvPr/>
          </p:nvSpPr>
          <p:spPr>
            <a:xfrm>
              <a:off x="2365839" y="1744926"/>
              <a:ext cx="1141504" cy="1314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377">
                <a:lnSpc>
                  <a:spcPts val="1467"/>
                </a:lnSpc>
                <a:spcAft>
                  <a:spcPts val="1600"/>
                </a:spcAft>
              </a:pPr>
              <a:r>
                <a:rPr lang="en-US" sz="1133" b="1" cap="all" spc="27" dirty="0">
                  <a:solidFill>
                    <a:prstClr val="white">
                      <a:lumMod val="75000"/>
                    </a:prstClr>
                  </a:solidFill>
                  <a:latin typeface="Lato" panose="020F0502020204030203" pitchFamily="34" charset="0"/>
                </a:rPr>
                <a:t>Visit: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579B21-24D0-10AD-49AC-AC7E0AF126E2}"/>
                </a:ext>
              </a:extLst>
            </p:cNvPr>
            <p:cNvSpPr txBox="1"/>
            <p:nvPr/>
          </p:nvSpPr>
          <p:spPr>
            <a:xfrm>
              <a:off x="2246087" y="1884462"/>
              <a:ext cx="1261256" cy="1154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377">
                <a:lnSpc>
                  <a:spcPts val="1200"/>
                </a:lnSpc>
                <a:spcAft>
                  <a:spcPts val="1600"/>
                </a:spcAft>
              </a:pPr>
              <a:r>
                <a:rPr lang="en-US" sz="1000" dirty="0">
                  <a:solidFill>
                    <a:srgbClr val="5B9BD5">
                      <a:lumMod val="60000"/>
                      <a:lumOff val="40000"/>
                    </a:srgbClr>
                  </a:solidFill>
                  <a:latin typeface="Lato" panose="020F0502020204030203" pitchFamily="34" charset="0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www.agilemasters.org/instructors</a:t>
              </a:r>
              <a:r>
                <a:rPr lang="en-US" sz="1000" dirty="0">
                  <a:solidFill>
                    <a:srgbClr val="5B9BD5">
                      <a:lumMod val="60000"/>
                      <a:lumOff val="40000"/>
                    </a:srgbClr>
                  </a:solidFill>
                  <a:latin typeface="Lato" panose="020F0502020204030203" pitchFamily="34" charset="0"/>
                </a:rPr>
                <a:t> for more details.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397F96A-3B60-1551-46A3-2FB5B435BF18}"/>
              </a:ext>
            </a:extLst>
          </p:cNvPr>
          <p:cNvSpPr txBox="1"/>
          <p:nvPr/>
        </p:nvSpPr>
        <p:spPr>
          <a:xfrm>
            <a:off x="11652366" y="6315861"/>
            <a:ext cx="26870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67" b="1" dirty="0">
                <a:solidFill>
                  <a:prstClr val="white">
                    <a:lumMod val="75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8731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4C7EA76-DA3E-AFB5-6A84-FEE9D7D70110}"/>
              </a:ext>
            </a:extLst>
          </p:cNvPr>
          <p:cNvSpPr txBox="1">
            <a:spLocks/>
          </p:cNvSpPr>
          <p:nvPr/>
        </p:nvSpPr>
        <p:spPr>
          <a:xfrm>
            <a:off x="770387" y="741833"/>
            <a:ext cx="5818228" cy="37817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spcBef>
                <a:spcPts val="1000"/>
              </a:spcBef>
              <a:buNone/>
            </a:pPr>
            <a:r>
              <a:rPr lang="en-US" sz="2800" b="1" dirty="0">
                <a:solidFill>
                  <a:srgbClr val="5B9BD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ACCREDITATION</a:t>
            </a:r>
            <a:r>
              <a:rPr lang="en-US" sz="28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b="1" dirty="0">
                <a:solidFill>
                  <a:prstClr val="white">
                    <a:lumMod val="85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PARTNERS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EBDEAC-9854-6F3E-7908-1F9311EA3B23}"/>
              </a:ext>
            </a:extLst>
          </p:cNvPr>
          <p:cNvSpPr txBox="1"/>
          <p:nvPr/>
        </p:nvSpPr>
        <p:spPr>
          <a:xfrm>
            <a:off x="457200" y="6300034"/>
            <a:ext cx="4480323" cy="174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/>
            <a:r>
              <a:rPr lang="en-US" sz="1133" b="1" spc="800" dirty="0">
                <a:solidFill>
                  <a:prstClr val="white">
                    <a:lumMod val="50000"/>
                  </a:prstClr>
                </a:solidFill>
                <a:latin typeface="Lato" panose="020F0502020204030203" pitchFamily="34" charset="0"/>
              </a:rPr>
              <a:t>WWW.AGILEMASTERS.ORG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1CEA0-DC40-AE82-0AA1-4A5BD7A45884}"/>
              </a:ext>
            </a:extLst>
          </p:cNvPr>
          <p:cNvSpPr txBox="1"/>
          <p:nvPr/>
        </p:nvSpPr>
        <p:spPr>
          <a:xfrm>
            <a:off x="719006" y="1703209"/>
            <a:ext cx="4908063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1300" b="1" dirty="0">
                <a:solidFill>
                  <a:prstClr val="white">
                    <a:lumMod val="75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AGILE MASTERS</a:t>
            </a:r>
            <a:r>
              <a:rPr lang="en-US" sz="13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currently Partners with two major Agile</a:t>
            </a:r>
          </a:p>
          <a:p>
            <a:pPr defTabSz="914377"/>
            <a:r>
              <a:rPr lang="en-US" sz="13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Globally Accredited Licensing institutes i.e.,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D62895F-77DB-D290-B6C7-94E9451634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3276400"/>
              </p:ext>
            </p:extLst>
          </p:nvPr>
        </p:nvGraphicFramePr>
        <p:xfrm>
          <a:off x="5903752" y="0"/>
          <a:ext cx="6298882" cy="6817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6ED2764-1730-B561-3C26-BD14F608C2B8}"/>
              </a:ext>
            </a:extLst>
          </p:cNvPr>
          <p:cNvSpPr txBox="1"/>
          <p:nvPr/>
        </p:nvSpPr>
        <p:spPr>
          <a:xfrm>
            <a:off x="724221" y="5035539"/>
            <a:ext cx="47019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13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</a:t>
            </a:r>
            <a:r>
              <a:rPr lang="en-US" sz="1300" b="1" dirty="0">
                <a:solidFill>
                  <a:prstClr val="white">
                    <a:lumMod val="75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AGILE MASTERS </a:t>
            </a:r>
            <a:r>
              <a:rPr lang="en-US" sz="13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remains </a:t>
            </a:r>
            <a:r>
              <a:rPr lang="en-US" sz="13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ONLY</a:t>
            </a:r>
            <a:r>
              <a:rPr lang="en-US" sz="13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Partner with Robust System </a:t>
            </a:r>
          </a:p>
          <a:p>
            <a:pPr defTabSz="914377"/>
            <a:r>
              <a:rPr lang="en-US" sz="13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that practically manages its student’ continuous learning - 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FFADDF-1914-3A2D-4C53-669971ED1573}"/>
              </a:ext>
            </a:extLst>
          </p:cNvPr>
          <p:cNvSpPr txBox="1"/>
          <p:nvPr/>
        </p:nvSpPr>
        <p:spPr>
          <a:xfrm>
            <a:off x="724218" y="3596659"/>
            <a:ext cx="4908063" cy="132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13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 </a:t>
            </a:r>
            <a:r>
              <a:rPr lang="en-US" sz="1300" b="1" dirty="0">
                <a:solidFill>
                  <a:prstClr val="white">
                    <a:lumMod val="75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SCALED AGILE INC. - SAFe® </a:t>
            </a:r>
            <a:r>
              <a:rPr lang="en-US" sz="13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[Scaled Agile Framework]:</a:t>
            </a:r>
          </a:p>
          <a:p>
            <a:pPr defTabSz="914377"/>
            <a:r>
              <a:rPr lang="en-US" sz="13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The world’s most Trusted System for Business Agility.</a:t>
            </a:r>
          </a:p>
          <a:p>
            <a:pPr defTabSz="914377"/>
            <a:r>
              <a:rPr lang="en-US" sz="13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Adopted by more than 20,000 Enterprises Globally.</a:t>
            </a:r>
          </a:p>
          <a:p>
            <a:pPr defTabSz="914377"/>
            <a:r>
              <a:rPr lang="en-US" sz="13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Over 1,000,000 Practitioners Trained.</a:t>
            </a:r>
          </a:p>
          <a:p>
            <a:pPr defTabSz="914377"/>
            <a:r>
              <a:rPr lang="en-US" sz="13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Supported by more than 500 World-class Transformation</a:t>
            </a:r>
          </a:p>
          <a:p>
            <a:pPr defTabSz="914377"/>
            <a:r>
              <a:rPr lang="en-US" sz="13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&amp; Platform Corporations in 110+ countries.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92502C-D8C1-403F-3374-AC819151E7A5}"/>
              </a:ext>
            </a:extLst>
          </p:cNvPr>
          <p:cNvSpPr txBox="1"/>
          <p:nvPr/>
        </p:nvSpPr>
        <p:spPr>
          <a:xfrm>
            <a:off x="719006" y="2336582"/>
            <a:ext cx="4908063" cy="1117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13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</a:t>
            </a:r>
            <a:r>
              <a:rPr lang="en-US" sz="1300" b="1" dirty="0">
                <a:solidFill>
                  <a:srgbClr val="4A12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300" b="1" dirty="0" err="1">
                <a:solidFill>
                  <a:prstClr val="white">
                    <a:lumMod val="75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SCRUMstudy</a:t>
            </a:r>
            <a:r>
              <a:rPr lang="en-US" sz="1300" b="1" dirty="0">
                <a:solidFill>
                  <a:prstClr val="white">
                    <a:lumMod val="75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™-VMEdu® </a:t>
            </a:r>
            <a:r>
              <a:rPr lang="en-US" sz="13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which has:</a:t>
            </a:r>
          </a:p>
          <a:p>
            <a:pPr defTabSz="914377"/>
            <a:r>
              <a:rPr lang="en-US" sz="13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- 2100+ Partners with Employees from 3500+ Companies.</a:t>
            </a:r>
          </a:p>
          <a:p>
            <a:pPr defTabSz="914377"/>
            <a:r>
              <a:rPr lang="en-US" sz="13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Certified Over 1,000,000 Professionals in 150+ Countries.</a:t>
            </a:r>
          </a:p>
          <a:p>
            <a:pPr defTabSz="914377"/>
            <a:r>
              <a:rPr lang="en-US" sz="13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- 7,500+ </a:t>
            </a:r>
            <a:r>
              <a:rPr lang="en-US" sz="1300" dirty="0" err="1">
                <a:solidFill>
                  <a:prstClr val="white">
                    <a:lumMod val="75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SCRUMstudy</a:t>
            </a:r>
            <a:r>
              <a:rPr lang="en-US" sz="1300" dirty="0">
                <a:solidFill>
                  <a:prstClr val="white">
                    <a:lumMod val="75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™-VMEdu® </a:t>
            </a:r>
            <a:r>
              <a:rPr lang="en-US" sz="13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Certified Students Monthly</a:t>
            </a:r>
          </a:p>
          <a:p>
            <a:pPr defTabSz="914377"/>
            <a:r>
              <a:rPr lang="en-US" sz="13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</a:t>
            </a:r>
            <a:r>
              <a:rPr lang="en-US" sz="13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More than any other Certification Body - as seen on the graph</a:t>
            </a:r>
            <a:r>
              <a:rPr lang="en-US" sz="13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]</a:t>
            </a:r>
          </a:p>
        </p:txBody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id="{34CB6B5B-BC02-6315-0B3C-F8A5D2E5A0F4}"/>
              </a:ext>
            </a:extLst>
          </p:cNvPr>
          <p:cNvSpPr>
            <a:spLocks/>
          </p:cNvSpPr>
          <p:nvPr/>
        </p:nvSpPr>
        <p:spPr bwMode="auto">
          <a:xfrm>
            <a:off x="4757702" y="1189017"/>
            <a:ext cx="2334191" cy="5668983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F5BE13DF-3EB8-7F72-6DF3-75D5C734779A}"/>
              </a:ext>
            </a:extLst>
          </p:cNvPr>
          <p:cNvSpPr>
            <a:spLocks/>
          </p:cNvSpPr>
          <p:nvPr/>
        </p:nvSpPr>
        <p:spPr bwMode="auto">
          <a:xfrm>
            <a:off x="5713297" y="1909982"/>
            <a:ext cx="896935" cy="1984855"/>
          </a:xfrm>
          <a:custGeom>
            <a:avLst/>
            <a:gdLst>
              <a:gd name="T0" fmla="*/ 438 w 547"/>
              <a:gd name="T1" fmla="*/ 0 h 1215"/>
              <a:gd name="T2" fmla="*/ 0 w 547"/>
              <a:gd name="T3" fmla="*/ 1215 h 1215"/>
              <a:gd name="T4" fmla="*/ 108 w 547"/>
              <a:gd name="T5" fmla="*/ 1215 h 1215"/>
              <a:gd name="T6" fmla="*/ 547 w 547"/>
              <a:gd name="T7" fmla="*/ 0 h 1215"/>
              <a:gd name="T8" fmla="*/ 438 w 547"/>
              <a:gd name="T9" fmla="*/ 0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1215">
                <a:moveTo>
                  <a:pt x="438" y="0"/>
                </a:moveTo>
                <a:lnTo>
                  <a:pt x="0" y="1215"/>
                </a:lnTo>
                <a:lnTo>
                  <a:pt x="108" y="1215"/>
                </a:lnTo>
                <a:lnTo>
                  <a:pt x="547" y="0"/>
                </a:lnTo>
                <a:lnTo>
                  <a:pt x="438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10AADF-4589-111D-AD2C-CF546652B6FF}"/>
              </a:ext>
            </a:extLst>
          </p:cNvPr>
          <p:cNvCxnSpPr/>
          <p:nvPr/>
        </p:nvCxnSpPr>
        <p:spPr>
          <a:xfrm>
            <a:off x="875017" y="1352213"/>
            <a:ext cx="609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B4E044D-BBA8-102C-1E3F-2A56FCDC0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653" y="67131"/>
            <a:ext cx="1682243" cy="17445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A052C1-7017-38D5-DAB3-F270EB1CE838}"/>
              </a:ext>
            </a:extLst>
          </p:cNvPr>
          <p:cNvSpPr txBox="1"/>
          <p:nvPr/>
        </p:nvSpPr>
        <p:spPr>
          <a:xfrm>
            <a:off x="11622210" y="6315862"/>
            <a:ext cx="53963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67" b="1" dirty="0">
                <a:solidFill>
                  <a:prstClr val="white">
                    <a:lumMod val="75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7230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70" y="0"/>
            <a:ext cx="6880749" cy="6858000"/>
          </a:xfrm>
        </p:spPr>
      </p:pic>
      <p:sp>
        <p:nvSpPr>
          <p:cNvPr id="3" name="Freeform 2"/>
          <p:cNvSpPr>
            <a:spLocks/>
          </p:cNvSpPr>
          <p:nvPr/>
        </p:nvSpPr>
        <p:spPr bwMode="auto">
          <a:xfrm>
            <a:off x="3934048" y="0"/>
            <a:ext cx="8257954" cy="6858000"/>
          </a:xfrm>
          <a:custGeom>
            <a:avLst/>
            <a:gdLst>
              <a:gd name="connsiteX0" fmla="*/ 1854132 w 5724473"/>
              <a:gd name="connsiteY0" fmla="*/ 0 h 5143500"/>
              <a:gd name="connsiteX1" fmla="*/ 2908939 w 5724473"/>
              <a:gd name="connsiteY1" fmla="*/ 0 h 5143500"/>
              <a:gd name="connsiteX2" fmla="*/ 4669666 w 5724473"/>
              <a:gd name="connsiteY2" fmla="*/ 0 h 5143500"/>
              <a:gd name="connsiteX3" fmla="*/ 5724473 w 5724473"/>
              <a:gd name="connsiteY3" fmla="*/ 0 h 5143500"/>
              <a:gd name="connsiteX4" fmla="*/ 5724473 w 5724473"/>
              <a:gd name="connsiteY4" fmla="*/ 5143500 h 5143500"/>
              <a:gd name="connsiteX5" fmla="*/ 4669666 w 5724473"/>
              <a:gd name="connsiteY5" fmla="*/ 5143500 h 5143500"/>
              <a:gd name="connsiteX6" fmla="*/ 1054807 w 5724473"/>
              <a:gd name="connsiteY6" fmla="*/ 5143500 h 5143500"/>
              <a:gd name="connsiteX7" fmla="*/ 0 w 5724473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4473" h="5143500">
                <a:moveTo>
                  <a:pt x="1854132" y="0"/>
                </a:moveTo>
                <a:lnTo>
                  <a:pt x="2908939" y="0"/>
                </a:lnTo>
                <a:lnTo>
                  <a:pt x="4669666" y="0"/>
                </a:lnTo>
                <a:lnTo>
                  <a:pt x="5724473" y="0"/>
                </a:lnTo>
                <a:lnTo>
                  <a:pt x="5724473" y="5143500"/>
                </a:lnTo>
                <a:lnTo>
                  <a:pt x="4669666" y="5143500"/>
                </a:lnTo>
                <a:lnTo>
                  <a:pt x="1054807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1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pPr defTabSz="914377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Freeform 25"/>
          <p:cNvSpPr>
            <a:spLocks/>
          </p:cNvSpPr>
          <p:nvPr/>
        </p:nvSpPr>
        <p:spPr bwMode="auto">
          <a:xfrm>
            <a:off x="3825493" y="0"/>
            <a:ext cx="2813245" cy="6858000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4791934" y="1493677"/>
            <a:ext cx="1081016" cy="2401160"/>
          </a:xfrm>
          <a:custGeom>
            <a:avLst/>
            <a:gdLst>
              <a:gd name="T0" fmla="*/ 438 w 547"/>
              <a:gd name="T1" fmla="*/ 0 h 1215"/>
              <a:gd name="T2" fmla="*/ 0 w 547"/>
              <a:gd name="T3" fmla="*/ 1215 h 1215"/>
              <a:gd name="T4" fmla="*/ 108 w 547"/>
              <a:gd name="T5" fmla="*/ 1215 h 1215"/>
              <a:gd name="T6" fmla="*/ 547 w 547"/>
              <a:gd name="T7" fmla="*/ 0 h 1215"/>
              <a:gd name="T8" fmla="*/ 438 w 547"/>
              <a:gd name="T9" fmla="*/ 0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1215">
                <a:moveTo>
                  <a:pt x="438" y="0"/>
                </a:moveTo>
                <a:lnTo>
                  <a:pt x="0" y="1215"/>
                </a:lnTo>
                <a:lnTo>
                  <a:pt x="108" y="1215"/>
                </a:lnTo>
                <a:lnTo>
                  <a:pt x="547" y="0"/>
                </a:lnTo>
                <a:lnTo>
                  <a:pt x="438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9778" y="19183"/>
            <a:ext cx="3962349" cy="13617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>
              <a:lnSpc>
                <a:spcPts val="3467"/>
              </a:lnSpc>
            </a:pPr>
            <a:endParaRPr lang="en-US" sz="4667" cap="all" spc="93" dirty="0">
              <a:solidFill>
                <a:prstClr val="white"/>
              </a:solidFill>
              <a:latin typeface="Lato Black" panose="020F0A02020204030203" pitchFamily="34" charset="0"/>
            </a:endParaRPr>
          </a:p>
          <a:p>
            <a:pPr algn="ctr" defTabSz="914377">
              <a:lnSpc>
                <a:spcPts val="3467"/>
              </a:lnSpc>
            </a:pPr>
            <a:r>
              <a:rPr lang="en-US" sz="4667" cap="all" spc="93" dirty="0">
                <a:solidFill>
                  <a:prstClr val="white"/>
                </a:solidFill>
                <a:latin typeface="Lato Black" panose="020F0A02020204030203" pitchFamily="34" charset="0"/>
              </a:rPr>
              <a:t>AGILE </a:t>
            </a:r>
            <a:r>
              <a:rPr lang="en-US" sz="4667" cap="all" spc="93" dirty="0">
                <a:solidFill>
                  <a:prstClr val="white">
                    <a:lumMod val="85000"/>
                  </a:prstClr>
                </a:solidFill>
                <a:latin typeface="Lato Black" panose="020F0A02020204030203" pitchFamily="34" charset="0"/>
              </a:rPr>
              <a:t>MASTERS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345191" y="1459766"/>
            <a:ext cx="73152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78673" y="1662991"/>
            <a:ext cx="4480323" cy="204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>
              <a:lnSpc>
                <a:spcPts val="1467"/>
              </a:lnSpc>
              <a:spcAft>
                <a:spcPts val="1600"/>
              </a:spcAft>
            </a:pPr>
            <a:r>
              <a:rPr lang="en-US" sz="2200" b="1" dirty="0">
                <a:solidFill>
                  <a:prstClr val="white"/>
                </a:solidFill>
                <a:latin typeface="Lato" panose="020F0502020204030203" pitchFamily="34" charset="0"/>
              </a:rPr>
              <a:t>REQUEST SUMMARY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719" y="1850686"/>
            <a:ext cx="4480323" cy="174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/>
            <a:r>
              <a:rPr lang="en-US" sz="1133" b="1" spc="800" dirty="0">
                <a:solidFill>
                  <a:prstClr val="white"/>
                </a:solidFill>
                <a:latin typeface="Lato" panose="020F0502020204030203" pitchFamily="34" charset="0"/>
              </a:rPr>
              <a:t>WWW.AGILEMASTERS.ORG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73" y="-623813"/>
            <a:ext cx="3014412" cy="31260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A77BDE-6281-9EA0-EE33-C73B6E829B58}"/>
              </a:ext>
            </a:extLst>
          </p:cNvPr>
          <p:cNvSpPr txBox="1"/>
          <p:nvPr/>
        </p:nvSpPr>
        <p:spPr>
          <a:xfrm>
            <a:off x="7318340" y="2019147"/>
            <a:ext cx="2826076" cy="134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>
              <a:lnSpc>
                <a:spcPts val="1467"/>
              </a:lnSpc>
              <a:spcAft>
                <a:spcPts val="1600"/>
              </a:spcAft>
            </a:pPr>
            <a:r>
              <a:rPr lang="en-US" sz="1600" b="1" dirty="0">
                <a:solidFill>
                  <a:prstClr val="white"/>
                </a:solidFill>
                <a:latin typeface="Lato" panose="020F0502020204030203" pitchFamily="34" charset="0"/>
              </a:rPr>
              <a:t>The AGILE Masters Training and Certification Program is set to equip Organization Workforce | Executive Leaders with related Agile skills to effectively lead and manage diverse industry sector. </a:t>
            </a:r>
          </a:p>
        </p:txBody>
      </p:sp>
      <p:sp>
        <p:nvSpPr>
          <p:cNvPr id="6" name="Freeform 245">
            <a:extLst>
              <a:ext uri="{FF2B5EF4-FFF2-40B4-BE49-F238E27FC236}">
                <a16:creationId xmlns:a16="http://schemas.microsoft.com/office/drawing/2014/main" id="{D49396D8-2F74-6964-014C-E5A3E41342C2}"/>
              </a:ext>
            </a:extLst>
          </p:cNvPr>
          <p:cNvSpPr>
            <a:spLocks noEditPoints="1"/>
          </p:cNvSpPr>
          <p:nvPr/>
        </p:nvSpPr>
        <p:spPr bwMode="auto">
          <a:xfrm>
            <a:off x="7055850" y="1918247"/>
            <a:ext cx="253107" cy="214171"/>
          </a:xfrm>
          <a:custGeom>
            <a:avLst/>
            <a:gdLst>
              <a:gd name="T0" fmla="*/ 72 w 157"/>
              <a:gd name="T1" fmla="*/ 79 h 133"/>
              <a:gd name="T2" fmla="*/ 72 w 157"/>
              <a:gd name="T3" fmla="*/ 115 h 133"/>
              <a:gd name="T4" fmla="*/ 67 w 157"/>
              <a:gd name="T5" fmla="*/ 128 h 133"/>
              <a:gd name="T6" fmla="*/ 54 w 157"/>
              <a:gd name="T7" fmla="*/ 133 h 133"/>
              <a:gd name="T8" fmla="*/ 18 w 157"/>
              <a:gd name="T9" fmla="*/ 133 h 133"/>
              <a:gd name="T10" fmla="*/ 5 w 157"/>
              <a:gd name="T11" fmla="*/ 128 h 133"/>
              <a:gd name="T12" fmla="*/ 0 w 157"/>
              <a:gd name="T13" fmla="*/ 115 h 133"/>
              <a:gd name="T14" fmla="*/ 0 w 157"/>
              <a:gd name="T15" fmla="*/ 49 h 133"/>
              <a:gd name="T16" fmla="*/ 3 w 157"/>
              <a:gd name="T17" fmla="*/ 30 h 133"/>
              <a:gd name="T18" fmla="*/ 14 w 157"/>
              <a:gd name="T19" fmla="*/ 14 h 133"/>
              <a:gd name="T20" fmla="*/ 29 w 157"/>
              <a:gd name="T21" fmla="*/ 4 h 133"/>
              <a:gd name="T22" fmla="*/ 48 w 157"/>
              <a:gd name="T23" fmla="*/ 0 h 133"/>
              <a:gd name="T24" fmla="*/ 54 w 157"/>
              <a:gd name="T25" fmla="*/ 0 h 133"/>
              <a:gd name="T26" fmla="*/ 58 w 157"/>
              <a:gd name="T27" fmla="*/ 2 h 133"/>
              <a:gd name="T28" fmla="*/ 60 w 157"/>
              <a:gd name="T29" fmla="*/ 6 h 133"/>
              <a:gd name="T30" fmla="*/ 60 w 157"/>
              <a:gd name="T31" fmla="*/ 18 h 133"/>
              <a:gd name="T32" fmla="*/ 58 w 157"/>
              <a:gd name="T33" fmla="*/ 23 h 133"/>
              <a:gd name="T34" fmla="*/ 54 w 157"/>
              <a:gd name="T35" fmla="*/ 25 h 133"/>
              <a:gd name="T36" fmla="*/ 48 w 157"/>
              <a:gd name="T37" fmla="*/ 25 h 133"/>
              <a:gd name="T38" fmla="*/ 31 w 157"/>
              <a:gd name="T39" fmla="*/ 32 h 133"/>
              <a:gd name="T40" fmla="*/ 24 w 157"/>
              <a:gd name="T41" fmla="*/ 49 h 133"/>
              <a:gd name="T42" fmla="*/ 24 w 157"/>
              <a:gd name="T43" fmla="*/ 52 h 133"/>
              <a:gd name="T44" fmla="*/ 26 w 157"/>
              <a:gd name="T45" fmla="*/ 58 h 133"/>
              <a:gd name="T46" fmla="*/ 33 w 157"/>
              <a:gd name="T47" fmla="*/ 61 h 133"/>
              <a:gd name="T48" fmla="*/ 54 w 157"/>
              <a:gd name="T49" fmla="*/ 61 h 133"/>
              <a:gd name="T50" fmla="*/ 67 w 157"/>
              <a:gd name="T51" fmla="*/ 66 h 133"/>
              <a:gd name="T52" fmla="*/ 72 w 157"/>
              <a:gd name="T53" fmla="*/ 79 h 133"/>
              <a:gd name="T54" fmla="*/ 157 w 157"/>
              <a:gd name="T55" fmla="*/ 79 h 133"/>
              <a:gd name="T56" fmla="*/ 157 w 157"/>
              <a:gd name="T57" fmla="*/ 115 h 133"/>
              <a:gd name="T58" fmla="*/ 152 w 157"/>
              <a:gd name="T59" fmla="*/ 128 h 133"/>
              <a:gd name="T60" fmla="*/ 139 w 157"/>
              <a:gd name="T61" fmla="*/ 133 h 133"/>
              <a:gd name="T62" fmla="*/ 102 w 157"/>
              <a:gd name="T63" fmla="*/ 133 h 133"/>
              <a:gd name="T64" fmla="*/ 90 w 157"/>
              <a:gd name="T65" fmla="*/ 128 h 133"/>
              <a:gd name="T66" fmla="*/ 84 w 157"/>
              <a:gd name="T67" fmla="*/ 115 h 133"/>
              <a:gd name="T68" fmla="*/ 84 w 157"/>
              <a:gd name="T69" fmla="*/ 49 h 133"/>
              <a:gd name="T70" fmla="*/ 88 w 157"/>
              <a:gd name="T71" fmla="*/ 30 h 133"/>
              <a:gd name="T72" fmla="*/ 99 w 157"/>
              <a:gd name="T73" fmla="*/ 14 h 133"/>
              <a:gd name="T74" fmla="*/ 114 w 157"/>
              <a:gd name="T75" fmla="*/ 4 h 133"/>
              <a:gd name="T76" fmla="*/ 133 w 157"/>
              <a:gd name="T77" fmla="*/ 0 h 133"/>
              <a:gd name="T78" fmla="*/ 139 w 157"/>
              <a:gd name="T79" fmla="*/ 0 h 133"/>
              <a:gd name="T80" fmla="*/ 143 w 157"/>
              <a:gd name="T81" fmla="*/ 2 h 133"/>
              <a:gd name="T82" fmla="*/ 145 w 157"/>
              <a:gd name="T83" fmla="*/ 6 h 133"/>
              <a:gd name="T84" fmla="*/ 145 w 157"/>
              <a:gd name="T85" fmla="*/ 18 h 133"/>
              <a:gd name="T86" fmla="*/ 143 w 157"/>
              <a:gd name="T87" fmla="*/ 23 h 133"/>
              <a:gd name="T88" fmla="*/ 139 w 157"/>
              <a:gd name="T89" fmla="*/ 25 h 133"/>
              <a:gd name="T90" fmla="*/ 133 w 157"/>
              <a:gd name="T91" fmla="*/ 25 h 133"/>
              <a:gd name="T92" fmla="*/ 116 w 157"/>
              <a:gd name="T93" fmla="*/ 32 h 133"/>
              <a:gd name="T94" fmla="*/ 109 w 157"/>
              <a:gd name="T95" fmla="*/ 49 h 133"/>
              <a:gd name="T96" fmla="*/ 109 w 157"/>
              <a:gd name="T97" fmla="*/ 52 h 133"/>
              <a:gd name="T98" fmla="*/ 111 w 157"/>
              <a:gd name="T99" fmla="*/ 58 h 133"/>
              <a:gd name="T100" fmla="*/ 118 w 157"/>
              <a:gd name="T101" fmla="*/ 61 h 133"/>
              <a:gd name="T102" fmla="*/ 139 w 157"/>
              <a:gd name="T103" fmla="*/ 61 h 133"/>
              <a:gd name="T104" fmla="*/ 152 w 157"/>
              <a:gd name="T105" fmla="*/ 66 h 133"/>
              <a:gd name="T106" fmla="*/ 157 w 157"/>
              <a:gd name="T107" fmla="*/ 7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7" h="133">
                <a:moveTo>
                  <a:pt x="72" y="79"/>
                </a:moveTo>
                <a:cubicBezTo>
                  <a:pt x="72" y="115"/>
                  <a:pt x="72" y="115"/>
                  <a:pt x="72" y="115"/>
                </a:cubicBezTo>
                <a:cubicBezTo>
                  <a:pt x="72" y="120"/>
                  <a:pt x="70" y="125"/>
                  <a:pt x="67" y="128"/>
                </a:cubicBezTo>
                <a:cubicBezTo>
                  <a:pt x="63" y="132"/>
                  <a:pt x="59" y="133"/>
                  <a:pt x="54" y="133"/>
                </a:cubicBezTo>
                <a:cubicBezTo>
                  <a:pt x="18" y="133"/>
                  <a:pt x="18" y="133"/>
                  <a:pt x="18" y="133"/>
                </a:cubicBezTo>
                <a:cubicBezTo>
                  <a:pt x="13" y="133"/>
                  <a:pt x="8" y="132"/>
                  <a:pt x="5" y="128"/>
                </a:cubicBezTo>
                <a:cubicBezTo>
                  <a:pt x="1" y="125"/>
                  <a:pt x="0" y="120"/>
                  <a:pt x="0" y="115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2"/>
                  <a:pt x="1" y="36"/>
                  <a:pt x="3" y="30"/>
                </a:cubicBezTo>
                <a:cubicBezTo>
                  <a:pt x="6" y="24"/>
                  <a:pt x="9" y="19"/>
                  <a:pt x="14" y="14"/>
                </a:cubicBezTo>
                <a:cubicBezTo>
                  <a:pt x="18" y="10"/>
                  <a:pt x="23" y="7"/>
                  <a:pt x="29" y="4"/>
                </a:cubicBezTo>
                <a:cubicBezTo>
                  <a:pt x="35" y="2"/>
                  <a:pt x="41" y="0"/>
                  <a:pt x="48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6" y="0"/>
                  <a:pt x="57" y="1"/>
                  <a:pt x="58" y="2"/>
                </a:cubicBezTo>
                <a:cubicBezTo>
                  <a:pt x="60" y="3"/>
                  <a:pt x="60" y="5"/>
                  <a:pt x="60" y="6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20"/>
                  <a:pt x="60" y="22"/>
                  <a:pt x="58" y="23"/>
                </a:cubicBezTo>
                <a:cubicBezTo>
                  <a:pt x="57" y="24"/>
                  <a:pt x="56" y="25"/>
                  <a:pt x="54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1" y="25"/>
                  <a:pt x="36" y="27"/>
                  <a:pt x="31" y="32"/>
                </a:cubicBezTo>
                <a:cubicBezTo>
                  <a:pt x="26" y="36"/>
                  <a:pt x="24" y="42"/>
                  <a:pt x="24" y="49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4"/>
                  <a:pt x="25" y="56"/>
                  <a:pt x="26" y="58"/>
                </a:cubicBezTo>
                <a:cubicBezTo>
                  <a:pt x="28" y="60"/>
                  <a:pt x="30" y="61"/>
                  <a:pt x="33" y="61"/>
                </a:cubicBezTo>
                <a:cubicBezTo>
                  <a:pt x="54" y="61"/>
                  <a:pt x="54" y="61"/>
                  <a:pt x="54" y="61"/>
                </a:cubicBezTo>
                <a:cubicBezTo>
                  <a:pt x="59" y="61"/>
                  <a:pt x="63" y="63"/>
                  <a:pt x="67" y="66"/>
                </a:cubicBezTo>
                <a:cubicBezTo>
                  <a:pt x="70" y="70"/>
                  <a:pt x="72" y="74"/>
                  <a:pt x="72" y="79"/>
                </a:cubicBezTo>
                <a:close/>
                <a:moveTo>
                  <a:pt x="157" y="79"/>
                </a:moveTo>
                <a:cubicBezTo>
                  <a:pt x="157" y="115"/>
                  <a:pt x="157" y="115"/>
                  <a:pt x="157" y="115"/>
                </a:cubicBezTo>
                <a:cubicBezTo>
                  <a:pt x="157" y="120"/>
                  <a:pt x="155" y="125"/>
                  <a:pt x="152" y="128"/>
                </a:cubicBezTo>
                <a:cubicBezTo>
                  <a:pt x="148" y="132"/>
                  <a:pt x="144" y="133"/>
                  <a:pt x="139" y="133"/>
                </a:cubicBezTo>
                <a:cubicBezTo>
                  <a:pt x="102" y="133"/>
                  <a:pt x="102" y="133"/>
                  <a:pt x="102" y="133"/>
                </a:cubicBezTo>
                <a:cubicBezTo>
                  <a:pt x="97" y="133"/>
                  <a:pt x="93" y="132"/>
                  <a:pt x="90" y="128"/>
                </a:cubicBezTo>
                <a:cubicBezTo>
                  <a:pt x="86" y="125"/>
                  <a:pt x="84" y="120"/>
                  <a:pt x="84" y="115"/>
                </a:cubicBezTo>
                <a:cubicBezTo>
                  <a:pt x="84" y="49"/>
                  <a:pt x="84" y="49"/>
                  <a:pt x="84" y="49"/>
                </a:cubicBezTo>
                <a:cubicBezTo>
                  <a:pt x="84" y="42"/>
                  <a:pt x="86" y="36"/>
                  <a:pt x="88" y="30"/>
                </a:cubicBezTo>
                <a:cubicBezTo>
                  <a:pt x="91" y="24"/>
                  <a:pt x="94" y="19"/>
                  <a:pt x="99" y="14"/>
                </a:cubicBezTo>
                <a:cubicBezTo>
                  <a:pt x="103" y="10"/>
                  <a:pt x="108" y="7"/>
                  <a:pt x="114" y="4"/>
                </a:cubicBezTo>
                <a:cubicBezTo>
                  <a:pt x="120" y="2"/>
                  <a:pt x="126" y="0"/>
                  <a:pt x="133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40" y="0"/>
                  <a:pt x="142" y="1"/>
                  <a:pt x="143" y="2"/>
                </a:cubicBezTo>
                <a:cubicBezTo>
                  <a:pt x="144" y="3"/>
                  <a:pt x="145" y="5"/>
                  <a:pt x="145" y="6"/>
                </a:cubicBezTo>
                <a:cubicBezTo>
                  <a:pt x="145" y="18"/>
                  <a:pt x="145" y="18"/>
                  <a:pt x="145" y="18"/>
                </a:cubicBezTo>
                <a:cubicBezTo>
                  <a:pt x="145" y="20"/>
                  <a:pt x="144" y="22"/>
                  <a:pt x="143" y="23"/>
                </a:cubicBezTo>
                <a:cubicBezTo>
                  <a:pt x="142" y="24"/>
                  <a:pt x="140" y="25"/>
                  <a:pt x="139" y="25"/>
                </a:cubicBezTo>
                <a:cubicBezTo>
                  <a:pt x="133" y="25"/>
                  <a:pt x="133" y="25"/>
                  <a:pt x="133" y="25"/>
                </a:cubicBezTo>
                <a:cubicBezTo>
                  <a:pt x="126" y="25"/>
                  <a:pt x="120" y="27"/>
                  <a:pt x="116" y="32"/>
                </a:cubicBezTo>
                <a:cubicBezTo>
                  <a:pt x="111" y="36"/>
                  <a:pt x="109" y="42"/>
                  <a:pt x="109" y="49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109" y="54"/>
                  <a:pt x="109" y="56"/>
                  <a:pt x="111" y="58"/>
                </a:cubicBezTo>
                <a:cubicBezTo>
                  <a:pt x="113" y="60"/>
                  <a:pt x="115" y="61"/>
                  <a:pt x="118" y="61"/>
                </a:cubicBezTo>
                <a:cubicBezTo>
                  <a:pt x="139" y="61"/>
                  <a:pt x="139" y="61"/>
                  <a:pt x="139" y="61"/>
                </a:cubicBezTo>
                <a:cubicBezTo>
                  <a:pt x="144" y="61"/>
                  <a:pt x="148" y="63"/>
                  <a:pt x="152" y="66"/>
                </a:cubicBezTo>
                <a:cubicBezTo>
                  <a:pt x="155" y="70"/>
                  <a:pt x="157" y="74"/>
                  <a:pt x="157" y="79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60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7" name="Freeform 246">
            <a:extLst>
              <a:ext uri="{FF2B5EF4-FFF2-40B4-BE49-F238E27FC236}">
                <a16:creationId xmlns:a16="http://schemas.microsoft.com/office/drawing/2014/main" id="{F9FB339B-2187-A8D4-44E2-A8A5A8D2BA74}"/>
              </a:ext>
            </a:extLst>
          </p:cNvPr>
          <p:cNvSpPr>
            <a:spLocks noEditPoints="1"/>
          </p:cNvSpPr>
          <p:nvPr/>
        </p:nvSpPr>
        <p:spPr bwMode="auto">
          <a:xfrm rot="10800000" flipH="1" flipV="1">
            <a:off x="10003226" y="3249181"/>
            <a:ext cx="236176" cy="207840"/>
          </a:xfrm>
          <a:custGeom>
            <a:avLst/>
            <a:gdLst>
              <a:gd name="T0" fmla="*/ 73 w 157"/>
              <a:gd name="T1" fmla="*/ 18 h 133"/>
              <a:gd name="T2" fmla="*/ 73 w 157"/>
              <a:gd name="T3" fmla="*/ 85 h 133"/>
              <a:gd name="T4" fmla="*/ 69 w 157"/>
              <a:gd name="T5" fmla="*/ 104 h 133"/>
              <a:gd name="T6" fmla="*/ 58 w 157"/>
              <a:gd name="T7" fmla="*/ 119 h 133"/>
              <a:gd name="T8" fmla="*/ 43 w 157"/>
              <a:gd name="T9" fmla="*/ 130 h 133"/>
              <a:gd name="T10" fmla="*/ 24 w 157"/>
              <a:gd name="T11" fmla="*/ 133 h 133"/>
              <a:gd name="T12" fmla="*/ 18 w 157"/>
              <a:gd name="T13" fmla="*/ 133 h 133"/>
              <a:gd name="T14" fmla="*/ 14 w 157"/>
              <a:gd name="T15" fmla="*/ 132 h 133"/>
              <a:gd name="T16" fmla="*/ 12 w 157"/>
              <a:gd name="T17" fmla="*/ 127 h 133"/>
              <a:gd name="T18" fmla="*/ 12 w 157"/>
              <a:gd name="T19" fmla="*/ 115 h 133"/>
              <a:gd name="T20" fmla="*/ 14 w 157"/>
              <a:gd name="T21" fmla="*/ 111 h 133"/>
              <a:gd name="T22" fmla="*/ 18 w 157"/>
              <a:gd name="T23" fmla="*/ 109 h 133"/>
              <a:gd name="T24" fmla="*/ 24 w 157"/>
              <a:gd name="T25" fmla="*/ 109 h 133"/>
              <a:gd name="T26" fmla="*/ 41 w 157"/>
              <a:gd name="T27" fmla="*/ 102 h 133"/>
              <a:gd name="T28" fmla="*/ 48 w 157"/>
              <a:gd name="T29" fmla="*/ 85 h 133"/>
              <a:gd name="T30" fmla="*/ 48 w 157"/>
              <a:gd name="T31" fmla="*/ 82 h 133"/>
              <a:gd name="T32" fmla="*/ 46 w 157"/>
              <a:gd name="T33" fmla="*/ 76 h 133"/>
              <a:gd name="T34" fmla="*/ 39 w 157"/>
              <a:gd name="T35" fmla="*/ 73 h 133"/>
              <a:gd name="T36" fmla="*/ 18 w 157"/>
              <a:gd name="T37" fmla="*/ 73 h 133"/>
              <a:gd name="T38" fmla="*/ 5 w 157"/>
              <a:gd name="T39" fmla="*/ 68 h 133"/>
              <a:gd name="T40" fmla="*/ 0 w 157"/>
              <a:gd name="T41" fmla="*/ 55 h 133"/>
              <a:gd name="T42" fmla="*/ 0 w 157"/>
              <a:gd name="T43" fmla="*/ 18 h 133"/>
              <a:gd name="T44" fmla="*/ 5 w 157"/>
              <a:gd name="T45" fmla="*/ 6 h 133"/>
              <a:gd name="T46" fmla="*/ 18 w 157"/>
              <a:gd name="T47" fmla="*/ 0 h 133"/>
              <a:gd name="T48" fmla="*/ 54 w 157"/>
              <a:gd name="T49" fmla="*/ 0 h 133"/>
              <a:gd name="T50" fmla="*/ 67 w 157"/>
              <a:gd name="T51" fmla="*/ 6 h 133"/>
              <a:gd name="T52" fmla="*/ 73 w 157"/>
              <a:gd name="T53" fmla="*/ 18 h 133"/>
              <a:gd name="T54" fmla="*/ 157 w 157"/>
              <a:gd name="T55" fmla="*/ 18 h 133"/>
              <a:gd name="T56" fmla="*/ 157 w 157"/>
              <a:gd name="T57" fmla="*/ 85 h 133"/>
              <a:gd name="T58" fmla="*/ 153 w 157"/>
              <a:gd name="T59" fmla="*/ 104 h 133"/>
              <a:gd name="T60" fmla="*/ 143 w 157"/>
              <a:gd name="T61" fmla="*/ 119 h 133"/>
              <a:gd name="T62" fmla="*/ 128 w 157"/>
              <a:gd name="T63" fmla="*/ 130 h 133"/>
              <a:gd name="T64" fmla="*/ 109 w 157"/>
              <a:gd name="T65" fmla="*/ 133 h 133"/>
              <a:gd name="T66" fmla="*/ 103 w 157"/>
              <a:gd name="T67" fmla="*/ 133 h 133"/>
              <a:gd name="T68" fmla="*/ 99 w 157"/>
              <a:gd name="T69" fmla="*/ 132 h 133"/>
              <a:gd name="T70" fmla="*/ 97 w 157"/>
              <a:gd name="T71" fmla="*/ 127 h 133"/>
              <a:gd name="T72" fmla="*/ 97 w 157"/>
              <a:gd name="T73" fmla="*/ 115 h 133"/>
              <a:gd name="T74" fmla="*/ 99 w 157"/>
              <a:gd name="T75" fmla="*/ 111 h 133"/>
              <a:gd name="T76" fmla="*/ 103 w 157"/>
              <a:gd name="T77" fmla="*/ 109 h 133"/>
              <a:gd name="T78" fmla="*/ 109 w 157"/>
              <a:gd name="T79" fmla="*/ 109 h 133"/>
              <a:gd name="T80" fmla="*/ 126 w 157"/>
              <a:gd name="T81" fmla="*/ 102 h 133"/>
              <a:gd name="T82" fmla="*/ 133 w 157"/>
              <a:gd name="T83" fmla="*/ 85 h 133"/>
              <a:gd name="T84" fmla="*/ 133 w 157"/>
              <a:gd name="T85" fmla="*/ 82 h 133"/>
              <a:gd name="T86" fmla="*/ 130 w 157"/>
              <a:gd name="T87" fmla="*/ 76 h 133"/>
              <a:gd name="T88" fmla="*/ 124 w 157"/>
              <a:gd name="T89" fmla="*/ 73 h 133"/>
              <a:gd name="T90" fmla="*/ 103 w 157"/>
              <a:gd name="T91" fmla="*/ 73 h 133"/>
              <a:gd name="T92" fmla="*/ 90 w 157"/>
              <a:gd name="T93" fmla="*/ 68 h 133"/>
              <a:gd name="T94" fmla="*/ 85 w 157"/>
              <a:gd name="T95" fmla="*/ 55 h 133"/>
              <a:gd name="T96" fmla="*/ 85 w 157"/>
              <a:gd name="T97" fmla="*/ 18 h 133"/>
              <a:gd name="T98" fmla="*/ 90 w 157"/>
              <a:gd name="T99" fmla="*/ 6 h 133"/>
              <a:gd name="T100" fmla="*/ 103 w 157"/>
              <a:gd name="T101" fmla="*/ 0 h 133"/>
              <a:gd name="T102" fmla="*/ 139 w 157"/>
              <a:gd name="T103" fmla="*/ 0 h 133"/>
              <a:gd name="T104" fmla="*/ 152 w 157"/>
              <a:gd name="T105" fmla="*/ 6 h 133"/>
              <a:gd name="T106" fmla="*/ 157 w 157"/>
              <a:gd name="T107" fmla="*/ 18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7" h="133">
                <a:moveTo>
                  <a:pt x="73" y="18"/>
                </a:moveTo>
                <a:cubicBezTo>
                  <a:pt x="73" y="85"/>
                  <a:pt x="73" y="85"/>
                  <a:pt x="73" y="85"/>
                </a:cubicBezTo>
                <a:cubicBezTo>
                  <a:pt x="73" y="92"/>
                  <a:pt x="71" y="98"/>
                  <a:pt x="69" y="104"/>
                </a:cubicBezTo>
                <a:cubicBezTo>
                  <a:pt x="66" y="110"/>
                  <a:pt x="63" y="115"/>
                  <a:pt x="58" y="119"/>
                </a:cubicBezTo>
                <a:cubicBezTo>
                  <a:pt x="54" y="124"/>
                  <a:pt x="49" y="127"/>
                  <a:pt x="43" y="130"/>
                </a:cubicBezTo>
                <a:cubicBezTo>
                  <a:pt x="37" y="132"/>
                  <a:pt x="31" y="133"/>
                  <a:pt x="24" y="133"/>
                </a:cubicBezTo>
                <a:cubicBezTo>
                  <a:pt x="18" y="133"/>
                  <a:pt x="18" y="133"/>
                  <a:pt x="18" y="133"/>
                </a:cubicBezTo>
                <a:cubicBezTo>
                  <a:pt x="16" y="133"/>
                  <a:pt x="15" y="133"/>
                  <a:pt x="14" y="132"/>
                </a:cubicBezTo>
                <a:cubicBezTo>
                  <a:pt x="13" y="130"/>
                  <a:pt x="12" y="129"/>
                  <a:pt x="12" y="127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12" y="114"/>
                  <a:pt x="13" y="112"/>
                  <a:pt x="14" y="111"/>
                </a:cubicBezTo>
                <a:cubicBezTo>
                  <a:pt x="15" y="110"/>
                  <a:pt x="16" y="109"/>
                  <a:pt x="18" y="109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31" y="109"/>
                  <a:pt x="37" y="107"/>
                  <a:pt x="41" y="102"/>
                </a:cubicBezTo>
                <a:cubicBezTo>
                  <a:pt x="46" y="97"/>
                  <a:pt x="48" y="92"/>
                  <a:pt x="48" y="85"/>
                </a:cubicBezTo>
                <a:cubicBezTo>
                  <a:pt x="48" y="82"/>
                  <a:pt x="48" y="82"/>
                  <a:pt x="48" y="82"/>
                </a:cubicBezTo>
                <a:cubicBezTo>
                  <a:pt x="48" y="79"/>
                  <a:pt x="47" y="77"/>
                  <a:pt x="46" y="76"/>
                </a:cubicBezTo>
                <a:cubicBezTo>
                  <a:pt x="44" y="74"/>
                  <a:pt x="42" y="73"/>
                  <a:pt x="39" y="73"/>
                </a:cubicBezTo>
                <a:cubicBezTo>
                  <a:pt x="18" y="73"/>
                  <a:pt x="18" y="73"/>
                  <a:pt x="18" y="73"/>
                </a:cubicBezTo>
                <a:cubicBezTo>
                  <a:pt x="13" y="73"/>
                  <a:pt x="9" y="71"/>
                  <a:pt x="5" y="68"/>
                </a:cubicBezTo>
                <a:cubicBezTo>
                  <a:pt x="2" y="64"/>
                  <a:pt x="0" y="60"/>
                  <a:pt x="0" y="55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2" y="9"/>
                  <a:pt x="5" y="6"/>
                </a:cubicBezTo>
                <a:cubicBezTo>
                  <a:pt x="9" y="2"/>
                  <a:pt x="13" y="0"/>
                  <a:pt x="18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9" y="0"/>
                  <a:pt x="64" y="2"/>
                  <a:pt x="67" y="6"/>
                </a:cubicBezTo>
                <a:cubicBezTo>
                  <a:pt x="71" y="9"/>
                  <a:pt x="73" y="13"/>
                  <a:pt x="73" y="18"/>
                </a:cubicBezTo>
                <a:close/>
                <a:moveTo>
                  <a:pt x="157" y="18"/>
                </a:moveTo>
                <a:cubicBezTo>
                  <a:pt x="157" y="85"/>
                  <a:pt x="157" y="85"/>
                  <a:pt x="157" y="85"/>
                </a:cubicBezTo>
                <a:cubicBezTo>
                  <a:pt x="157" y="92"/>
                  <a:pt x="156" y="98"/>
                  <a:pt x="153" y="104"/>
                </a:cubicBezTo>
                <a:cubicBezTo>
                  <a:pt x="151" y="110"/>
                  <a:pt x="147" y="115"/>
                  <a:pt x="143" y="119"/>
                </a:cubicBezTo>
                <a:cubicBezTo>
                  <a:pt x="139" y="124"/>
                  <a:pt x="134" y="127"/>
                  <a:pt x="128" y="130"/>
                </a:cubicBezTo>
                <a:cubicBezTo>
                  <a:pt x="122" y="132"/>
                  <a:pt x="115" y="133"/>
                  <a:pt x="109" y="133"/>
                </a:cubicBezTo>
                <a:cubicBezTo>
                  <a:pt x="103" y="133"/>
                  <a:pt x="103" y="133"/>
                  <a:pt x="103" y="133"/>
                </a:cubicBezTo>
                <a:cubicBezTo>
                  <a:pt x="101" y="133"/>
                  <a:pt x="100" y="133"/>
                  <a:pt x="99" y="132"/>
                </a:cubicBezTo>
                <a:cubicBezTo>
                  <a:pt x="97" y="130"/>
                  <a:pt x="97" y="129"/>
                  <a:pt x="97" y="127"/>
                </a:cubicBezTo>
                <a:cubicBezTo>
                  <a:pt x="97" y="115"/>
                  <a:pt x="97" y="115"/>
                  <a:pt x="97" y="115"/>
                </a:cubicBezTo>
                <a:cubicBezTo>
                  <a:pt x="97" y="114"/>
                  <a:pt x="97" y="112"/>
                  <a:pt x="99" y="111"/>
                </a:cubicBezTo>
                <a:cubicBezTo>
                  <a:pt x="100" y="110"/>
                  <a:pt x="101" y="109"/>
                  <a:pt x="103" y="109"/>
                </a:cubicBezTo>
                <a:cubicBezTo>
                  <a:pt x="109" y="109"/>
                  <a:pt x="109" y="109"/>
                  <a:pt x="109" y="109"/>
                </a:cubicBezTo>
                <a:cubicBezTo>
                  <a:pt x="116" y="109"/>
                  <a:pt x="121" y="107"/>
                  <a:pt x="126" y="102"/>
                </a:cubicBezTo>
                <a:cubicBezTo>
                  <a:pt x="131" y="97"/>
                  <a:pt x="133" y="92"/>
                  <a:pt x="133" y="85"/>
                </a:cubicBezTo>
                <a:cubicBezTo>
                  <a:pt x="133" y="82"/>
                  <a:pt x="133" y="82"/>
                  <a:pt x="133" y="82"/>
                </a:cubicBezTo>
                <a:cubicBezTo>
                  <a:pt x="133" y="79"/>
                  <a:pt x="132" y="77"/>
                  <a:pt x="130" y="76"/>
                </a:cubicBezTo>
                <a:cubicBezTo>
                  <a:pt x="129" y="74"/>
                  <a:pt x="126" y="73"/>
                  <a:pt x="124" y="7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98" y="73"/>
                  <a:pt x="93" y="71"/>
                  <a:pt x="90" y="68"/>
                </a:cubicBezTo>
                <a:cubicBezTo>
                  <a:pt x="86" y="64"/>
                  <a:pt x="85" y="60"/>
                  <a:pt x="85" y="55"/>
                </a:cubicBezTo>
                <a:cubicBezTo>
                  <a:pt x="85" y="18"/>
                  <a:pt x="85" y="18"/>
                  <a:pt x="85" y="18"/>
                </a:cubicBezTo>
                <a:cubicBezTo>
                  <a:pt x="85" y="13"/>
                  <a:pt x="86" y="9"/>
                  <a:pt x="90" y="6"/>
                </a:cubicBezTo>
                <a:cubicBezTo>
                  <a:pt x="93" y="2"/>
                  <a:pt x="98" y="0"/>
                  <a:pt x="103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44" y="0"/>
                  <a:pt x="148" y="2"/>
                  <a:pt x="152" y="6"/>
                </a:cubicBezTo>
                <a:cubicBezTo>
                  <a:pt x="155" y="9"/>
                  <a:pt x="157" y="13"/>
                  <a:pt x="157" y="1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600">
              <a:solidFill>
                <a:schemeClr val="bg2">
                  <a:lumMod val="90000"/>
                </a:schemeClr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D1A09-C573-73F5-89D5-B41CE8D62D1F}"/>
              </a:ext>
            </a:extLst>
          </p:cNvPr>
          <p:cNvSpPr txBox="1"/>
          <p:nvPr/>
        </p:nvSpPr>
        <p:spPr>
          <a:xfrm>
            <a:off x="8811852" y="3686934"/>
            <a:ext cx="2659882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Affixed cost of the training </a:t>
            </a:r>
          </a:p>
          <a:p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 official is $975.</a:t>
            </a:r>
            <a:r>
              <a:rPr lang="en-US" sz="1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00</a:t>
            </a: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and </a:t>
            </a:r>
          </a:p>
          <a:p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Agile Masters offers a regional 60% subsidy waiver for All your respective personnel. While your organization further secure payments to cover the balance 40% toward getting the program available for its respective personnel or have them pay the balance of $390 each for the respective course, as deem fit.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229750-EFCE-87F2-9E8C-B44345CF57B8}"/>
              </a:ext>
            </a:extLst>
          </p:cNvPr>
          <p:cNvSpPr txBox="1"/>
          <p:nvPr/>
        </p:nvSpPr>
        <p:spPr>
          <a:xfrm>
            <a:off x="5701969" y="3692342"/>
            <a:ext cx="2813245" cy="280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support the Global Agile Transformation Drive, we request that your organization  endorses the Agile Masters Training &amp; Certification Program for its Executives/Management/Staff—covering the Leading SAFe [Certified SAFe Agilist ] and SAFe Product Owner/Product Manager Course. This drive is designed to leverage on some established regional subsidy to considerably lower the financial cost implication.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522F30-C522-C9F3-D34D-EF671BEE8C7F}"/>
              </a:ext>
            </a:extLst>
          </p:cNvPr>
          <p:cNvSpPr txBox="1"/>
          <p:nvPr/>
        </p:nvSpPr>
        <p:spPr>
          <a:xfrm>
            <a:off x="11562050" y="6341262"/>
            <a:ext cx="53963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67" b="1" dirty="0">
                <a:solidFill>
                  <a:prstClr val="white">
                    <a:lumMod val="75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3360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/>
      <p:bldP spid="10" grpId="0"/>
      <p:bldP spid="25" grpId="0"/>
      <p:bldP spid="2" grpId="0"/>
      <p:bldP spid="6" grpId="0" animBg="1"/>
      <p:bldP spid="7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Placeholder 38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3305" y="0"/>
            <a:ext cx="5598696" cy="6858000"/>
          </a:xfrm>
        </p:spPr>
      </p:pic>
      <p:sp>
        <p:nvSpPr>
          <p:cNvPr id="7" name="Freeform 25"/>
          <p:cNvSpPr>
            <a:spLocks/>
          </p:cNvSpPr>
          <p:nvPr/>
        </p:nvSpPr>
        <p:spPr bwMode="auto">
          <a:xfrm>
            <a:off x="6284765" y="0"/>
            <a:ext cx="2813245" cy="6858000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8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96511" y="2229499"/>
            <a:ext cx="1966286" cy="175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>
              <a:lnSpc>
                <a:spcPts val="1467"/>
              </a:lnSpc>
              <a:spcAft>
                <a:spcPts val="1600"/>
              </a:spcAft>
            </a:pPr>
            <a:r>
              <a:rPr lang="en-US" sz="1133" b="1" cap="all" spc="27" dirty="0">
                <a:solidFill>
                  <a:srgbClr val="A5A5A5"/>
                </a:solidFill>
                <a:latin typeface="Lato" panose="020F0502020204030203" pitchFamily="34" charset="0"/>
              </a:rPr>
              <a:t>Accreditation process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240360" y="1493677"/>
            <a:ext cx="1081016" cy="2401160"/>
          </a:xfrm>
          <a:custGeom>
            <a:avLst/>
            <a:gdLst>
              <a:gd name="T0" fmla="*/ 438 w 547"/>
              <a:gd name="T1" fmla="*/ 0 h 1215"/>
              <a:gd name="T2" fmla="*/ 0 w 547"/>
              <a:gd name="T3" fmla="*/ 1215 h 1215"/>
              <a:gd name="T4" fmla="*/ 108 w 547"/>
              <a:gd name="T5" fmla="*/ 1215 h 1215"/>
              <a:gd name="T6" fmla="*/ 547 w 547"/>
              <a:gd name="T7" fmla="*/ 0 h 1215"/>
              <a:gd name="T8" fmla="*/ 438 w 547"/>
              <a:gd name="T9" fmla="*/ 0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1215">
                <a:moveTo>
                  <a:pt x="438" y="0"/>
                </a:moveTo>
                <a:lnTo>
                  <a:pt x="0" y="1215"/>
                </a:lnTo>
                <a:lnTo>
                  <a:pt x="108" y="1215"/>
                </a:lnTo>
                <a:lnTo>
                  <a:pt x="547" y="0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24291" y="1434622"/>
            <a:ext cx="599723" cy="599723"/>
            <a:chOff x="2214550" y="2410148"/>
            <a:chExt cx="449792" cy="449792"/>
          </a:xfrm>
        </p:grpSpPr>
        <p:sp>
          <p:nvSpPr>
            <p:cNvPr id="26" name="Oval 25"/>
            <p:cNvSpPr/>
            <p:nvPr/>
          </p:nvSpPr>
          <p:spPr>
            <a:xfrm>
              <a:off x="2214550" y="2410148"/>
              <a:ext cx="449792" cy="4497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133">
                <a:solidFill>
                  <a:srgbClr val="FFC000"/>
                </a:solidFill>
                <a:latin typeface="Calibri" panose="020F0502020204030204"/>
              </a:endParaRPr>
            </a:p>
          </p:txBody>
        </p:sp>
        <p:sp>
          <p:nvSpPr>
            <p:cNvPr id="53" name="Freeform 24"/>
            <p:cNvSpPr>
              <a:spLocks noEditPoints="1"/>
            </p:cNvSpPr>
            <p:nvPr/>
          </p:nvSpPr>
          <p:spPr bwMode="auto">
            <a:xfrm>
              <a:off x="2329922" y="2525520"/>
              <a:ext cx="219049" cy="219049"/>
            </a:xfrm>
            <a:custGeom>
              <a:avLst/>
              <a:gdLst>
                <a:gd name="T0" fmla="*/ 321 w 353"/>
                <a:gd name="T1" fmla="*/ 0 h 353"/>
                <a:gd name="T2" fmla="*/ 32 w 353"/>
                <a:gd name="T3" fmla="*/ 0 h 353"/>
                <a:gd name="T4" fmla="*/ 0 w 353"/>
                <a:gd name="T5" fmla="*/ 32 h 353"/>
                <a:gd name="T6" fmla="*/ 0 w 353"/>
                <a:gd name="T7" fmla="*/ 273 h 353"/>
                <a:gd name="T8" fmla="*/ 32 w 353"/>
                <a:gd name="T9" fmla="*/ 305 h 353"/>
                <a:gd name="T10" fmla="*/ 144 w 353"/>
                <a:gd name="T11" fmla="*/ 305 h 353"/>
                <a:gd name="T12" fmla="*/ 144 w 353"/>
                <a:gd name="T13" fmla="*/ 337 h 353"/>
                <a:gd name="T14" fmla="*/ 120 w 353"/>
                <a:gd name="T15" fmla="*/ 337 h 353"/>
                <a:gd name="T16" fmla="*/ 112 w 353"/>
                <a:gd name="T17" fmla="*/ 345 h 353"/>
                <a:gd name="T18" fmla="*/ 120 w 353"/>
                <a:gd name="T19" fmla="*/ 353 h 353"/>
                <a:gd name="T20" fmla="*/ 233 w 353"/>
                <a:gd name="T21" fmla="*/ 353 h 353"/>
                <a:gd name="T22" fmla="*/ 241 w 353"/>
                <a:gd name="T23" fmla="*/ 345 h 353"/>
                <a:gd name="T24" fmla="*/ 233 w 353"/>
                <a:gd name="T25" fmla="*/ 337 h 353"/>
                <a:gd name="T26" fmla="*/ 209 w 353"/>
                <a:gd name="T27" fmla="*/ 337 h 353"/>
                <a:gd name="T28" fmla="*/ 209 w 353"/>
                <a:gd name="T29" fmla="*/ 305 h 353"/>
                <a:gd name="T30" fmla="*/ 321 w 353"/>
                <a:gd name="T31" fmla="*/ 305 h 353"/>
                <a:gd name="T32" fmla="*/ 353 w 353"/>
                <a:gd name="T33" fmla="*/ 273 h 353"/>
                <a:gd name="T34" fmla="*/ 353 w 353"/>
                <a:gd name="T35" fmla="*/ 32 h 353"/>
                <a:gd name="T36" fmla="*/ 321 w 353"/>
                <a:gd name="T37" fmla="*/ 0 h 353"/>
                <a:gd name="T38" fmla="*/ 193 w 353"/>
                <a:gd name="T39" fmla="*/ 337 h 353"/>
                <a:gd name="T40" fmla="*/ 160 w 353"/>
                <a:gd name="T41" fmla="*/ 337 h 353"/>
                <a:gd name="T42" fmla="*/ 160 w 353"/>
                <a:gd name="T43" fmla="*/ 305 h 353"/>
                <a:gd name="T44" fmla="*/ 193 w 353"/>
                <a:gd name="T45" fmla="*/ 305 h 353"/>
                <a:gd name="T46" fmla="*/ 193 w 353"/>
                <a:gd name="T47" fmla="*/ 337 h 353"/>
                <a:gd name="T48" fmla="*/ 337 w 353"/>
                <a:gd name="T49" fmla="*/ 273 h 353"/>
                <a:gd name="T50" fmla="*/ 321 w 353"/>
                <a:gd name="T51" fmla="*/ 289 h 353"/>
                <a:gd name="T52" fmla="*/ 32 w 353"/>
                <a:gd name="T53" fmla="*/ 289 h 353"/>
                <a:gd name="T54" fmla="*/ 16 w 353"/>
                <a:gd name="T55" fmla="*/ 273 h 353"/>
                <a:gd name="T56" fmla="*/ 16 w 353"/>
                <a:gd name="T57" fmla="*/ 257 h 353"/>
                <a:gd name="T58" fmla="*/ 337 w 353"/>
                <a:gd name="T59" fmla="*/ 257 h 353"/>
                <a:gd name="T60" fmla="*/ 337 w 353"/>
                <a:gd name="T61" fmla="*/ 273 h 353"/>
                <a:gd name="T62" fmla="*/ 337 w 353"/>
                <a:gd name="T63" fmla="*/ 241 h 353"/>
                <a:gd name="T64" fmla="*/ 16 w 353"/>
                <a:gd name="T65" fmla="*/ 241 h 353"/>
                <a:gd name="T66" fmla="*/ 16 w 353"/>
                <a:gd name="T67" fmla="*/ 32 h 353"/>
                <a:gd name="T68" fmla="*/ 32 w 353"/>
                <a:gd name="T69" fmla="*/ 16 h 353"/>
                <a:gd name="T70" fmla="*/ 321 w 353"/>
                <a:gd name="T71" fmla="*/ 16 h 353"/>
                <a:gd name="T72" fmla="*/ 337 w 353"/>
                <a:gd name="T73" fmla="*/ 32 h 353"/>
                <a:gd name="T74" fmla="*/ 337 w 353"/>
                <a:gd name="T75" fmla="*/ 2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3" h="353">
                  <a:moveTo>
                    <a:pt x="321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91"/>
                    <a:pt x="14" y="305"/>
                    <a:pt x="32" y="305"/>
                  </a:cubicBezTo>
                  <a:cubicBezTo>
                    <a:pt x="144" y="305"/>
                    <a:pt x="144" y="305"/>
                    <a:pt x="144" y="305"/>
                  </a:cubicBezTo>
                  <a:cubicBezTo>
                    <a:pt x="144" y="337"/>
                    <a:pt x="144" y="337"/>
                    <a:pt x="144" y="337"/>
                  </a:cubicBezTo>
                  <a:cubicBezTo>
                    <a:pt x="120" y="337"/>
                    <a:pt x="120" y="337"/>
                    <a:pt x="120" y="337"/>
                  </a:cubicBezTo>
                  <a:cubicBezTo>
                    <a:pt x="116" y="337"/>
                    <a:pt x="112" y="341"/>
                    <a:pt x="112" y="345"/>
                  </a:cubicBezTo>
                  <a:cubicBezTo>
                    <a:pt x="112" y="350"/>
                    <a:pt x="116" y="353"/>
                    <a:pt x="120" y="353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237" y="353"/>
                    <a:pt x="241" y="350"/>
                    <a:pt x="241" y="345"/>
                  </a:cubicBezTo>
                  <a:cubicBezTo>
                    <a:pt x="241" y="341"/>
                    <a:pt x="237" y="337"/>
                    <a:pt x="233" y="337"/>
                  </a:cubicBezTo>
                  <a:cubicBezTo>
                    <a:pt x="209" y="337"/>
                    <a:pt x="209" y="337"/>
                    <a:pt x="209" y="337"/>
                  </a:cubicBezTo>
                  <a:cubicBezTo>
                    <a:pt x="209" y="305"/>
                    <a:pt x="209" y="305"/>
                    <a:pt x="209" y="305"/>
                  </a:cubicBezTo>
                  <a:cubicBezTo>
                    <a:pt x="321" y="305"/>
                    <a:pt x="321" y="305"/>
                    <a:pt x="321" y="305"/>
                  </a:cubicBezTo>
                  <a:cubicBezTo>
                    <a:pt x="339" y="305"/>
                    <a:pt x="353" y="291"/>
                    <a:pt x="353" y="273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3" y="14"/>
                    <a:pt x="339" y="0"/>
                    <a:pt x="321" y="0"/>
                  </a:cubicBezTo>
                  <a:moveTo>
                    <a:pt x="193" y="337"/>
                  </a:moveTo>
                  <a:cubicBezTo>
                    <a:pt x="160" y="337"/>
                    <a:pt x="160" y="337"/>
                    <a:pt x="160" y="337"/>
                  </a:cubicBezTo>
                  <a:cubicBezTo>
                    <a:pt x="160" y="305"/>
                    <a:pt x="160" y="305"/>
                    <a:pt x="160" y="305"/>
                  </a:cubicBezTo>
                  <a:cubicBezTo>
                    <a:pt x="193" y="305"/>
                    <a:pt x="193" y="305"/>
                    <a:pt x="193" y="305"/>
                  </a:cubicBezTo>
                  <a:lnTo>
                    <a:pt x="193" y="337"/>
                  </a:lnTo>
                  <a:close/>
                  <a:moveTo>
                    <a:pt x="337" y="273"/>
                  </a:moveTo>
                  <a:cubicBezTo>
                    <a:pt x="337" y="282"/>
                    <a:pt x="330" y="289"/>
                    <a:pt x="321" y="289"/>
                  </a:cubicBezTo>
                  <a:cubicBezTo>
                    <a:pt x="32" y="289"/>
                    <a:pt x="32" y="289"/>
                    <a:pt x="32" y="289"/>
                  </a:cubicBezTo>
                  <a:cubicBezTo>
                    <a:pt x="23" y="289"/>
                    <a:pt x="16" y="282"/>
                    <a:pt x="16" y="273"/>
                  </a:cubicBezTo>
                  <a:cubicBezTo>
                    <a:pt x="16" y="257"/>
                    <a:pt x="16" y="257"/>
                    <a:pt x="16" y="257"/>
                  </a:cubicBezTo>
                  <a:cubicBezTo>
                    <a:pt x="337" y="257"/>
                    <a:pt x="337" y="257"/>
                    <a:pt x="337" y="257"/>
                  </a:cubicBezTo>
                  <a:lnTo>
                    <a:pt x="337" y="273"/>
                  </a:lnTo>
                  <a:close/>
                  <a:moveTo>
                    <a:pt x="337" y="241"/>
                  </a:moveTo>
                  <a:cubicBezTo>
                    <a:pt x="16" y="241"/>
                    <a:pt x="16" y="241"/>
                    <a:pt x="16" y="24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23"/>
                    <a:pt x="23" y="16"/>
                    <a:pt x="32" y="16"/>
                  </a:cubicBezTo>
                  <a:cubicBezTo>
                    <a:pt x="321" y="16"/>
                    <a:pt x="321" y="16"/>
                    <a:pt x="321" y="16"/>
                  </a:cubicBezTo>
                  <a:cubicBezTo>
                    <a:pt x="330" y="16"/>
                    <a:pt x="337" y="23"/>
                    <a:pt x="337" y="32"/>
                  </a:cubicBezTo>
                  <a:lnTo>
                    <a:pt x="337" y="2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042862" y="681260"/>
            <a:ext cx="5108529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>
              <a:lnSpc>
                <a:spcPts val="3200"/>
              </a:lnSpc>
            </a:pPr>
            <a:r>
              <a:rPr lang="en-US" sz="2800" cap="all" spc="67" dirty="0">
                <a:solidFill>
                  <a:srgbClr val="5B9BD5"/>
                </a:solidFill>
                <a:latin typeface="Lato Black" panose="020F0A02020204030203" pitchFamily="34" charset="0"/>
              </a:rPr>
              <a:t>Program</a:t>
            </a:r>
            <a:r>
              <a:rPr lang="en-US" sz="3200" cap="all" spc="67" dirty="0">
                <a:solidFill>
                  <a:srgbClr val="5B9BD5"/>
                </a:solidFill>
                <a:latin typeface="Lato Black" panose="020F0A02020204030203" pitchFamily="34" charset="0"/>
              </a:rPr>
              <a:t> </a:t>
            </a:r>
            <a:r>
              <a:rPr lang="en-US" sz="3200" cap="all" spc="67" dirty="0">
                <a:solidFill>
                  <a:prstClr val="white">
                    <a:lumMod val="85000"/>
                  </a:prstClr>
                </a:solidFill>
                <a:latin typeface="Lato Black" panose="020F0A02020204030203" pitchFamily="34" charset="0"/>
              </a:rPr>
              <a:t>structure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042861" y="1219389"/>
            <a:ext cx="609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5BEF69E-50EB-6729-CAAF-89A178B5527C}"/>
              </a:ext>
            </a:extLst>
          </p:cNvPr>
          <p:cNvSpPr txBox="1"/>
          <p:nvPr/>
        </p:nvSpPr>
        <p:spPr>
          <a:xfrm>
            <a:off x="3520798" y="2513628"/>
            <a:ext cx="3145827" cy="32701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/>
            <a:r>
              <a:rPr lang="en-US" sz="1250" b="1" dirty="0">
                <a:solidFill>
                  <a:srgbClr val="5B9BD5">
                    <a:lumMod val="5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Instructor-led Live Classes:</a:t>
            </a:r>
            <a:r>
              <a:rPr lang="en-US" sz="1250" dirty="0">
                <a:solidFill>
                  <a:srgbClr val="5B9BD5">
                    <a:lumMod val="5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</a:p>
          <a:p>
            <a:pPr defTabSz="914377"/>
            <a:r>
              <a:rPr lang="en-US" sz="125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Attend the instructor-led live classes, and</a:t>
            </a:r>
          </a:p>
          <a:p>
            <a:pPr defTabSz="914377"/>
            <a:r>
              <a:rPr lang="en-US" sz="125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receive initial Certificate of Participation</a:t>
            </a:r>
          </a:p>
          <a:p>
            <a:pPr defTabSz="914377"/>
            <a:r>
              <a:rPr lang="en-US" sz="125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Covering 2-Continuing Education Unit.</a:t>
            </a:r>
          </a:p>
          <a:p>
            <a:pPr defTabSz="914377"/>
            <a:endParaRPr lang="en-US" sz="1250" b="1" dirty="0">
              <a:solidFill>
                <a:srgbClr val="5B9BD5">
                  <a:lumMod val="50000"/>
                </a:srgb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defTabSz="914377"/>
            <a:r>
              <a:rPr lang="en-US" sz="1250" b="1" dirty="0">
                <a:solidFill>
                  <a:srgbClr val="5B9BD5">
                    <a:lumMod val="5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Professional Self-study/Exam/Certification:</a:t>
            </a:r>
            <a:r>
              <a:rPr lang="en-US" sz="1250" dirty="0">
                <a:solidFill>
                  <a:srgbClr val="5B9BD5">
                    <a:lumMod val="5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</a:p>
          <a:p>
            <a:pPr defTabSz="914377"/>
            <a:r>
              <a:rPr lang="en-US" sz="125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Gain access to the advance course materials </a:t>
            </a:r>
          </a:p>
          <a:p>
            <a:pPr defTabSz="914377"/>
            <a:r>
              <a:rPr lang="en-US" sz="12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exam scheduling for a more professional accreditation from the Agile Masters Accreditation Institute.</a:t>
            </a:r>
          </a:p>
          <a:p>
            <a:pPr defTabSz="914377"/>
            <a:endParaRPr lang="en-US" sz="1250" b="1" dirty="0">
              <a:solidFill>
                <a:srgbClr val="5B9BD5">
                  <a:lumMod val="50000"/>
                </a:srgb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defTabSz="914377"/>
            <a:r>
              <a:rPr lang="en-US" sz="1250" b="1" dirty="0">
                <a:solidFill>
                  <a:srgbClr val="5B9BD5">
                    <a:lumMod val="5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Continuous Professional Development:</a:t>
            </a:r>
            <a:r>
              <a:rPr lang="en-US" sz="1250" dirty="0">
                <a:solidFill>
                  <a:srgbClr val="5B9BD5">
                    <a:lumMod val="5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</a:p>
          <a:p>
            <a:pPr defTabSz="914377"/>
            <a:r>
              <a:rPr lang="en-US" sz="125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Access Agile Masters 24/7 interactive live</a:t>
            </a:r>
          </a:p>
          <a:p>
            <a:pPr defTabSz="914377"/>
            <a:r>
              <a:rPr lang="en-US" sz="125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coaching support platform for tackling daily challenges, increase productivity, lead effectively, and boost/improve workplace </a:t>
            </a:r>
          </a:p>
          <a:p>
            <a:pPr defTabSz="914377"/>
            <a:r>
              <a:rPr lang="en-US" sz="125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confidence.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368931-0157-B550-B5F9-62C0AB617A86}"/>
              </a:ext>
            </a:extLst>
          </p:cNvPr>
          <p:cNvSpPr txBox="1"/>
          <p:nvPr/>
        </p:nvSpPr>
        <p:spPr>
          <a:xfrm>
            <a:off x="11562050" y="6315862"/>
            <a:ext cx="53963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67" b="1" dirty="0">
                <a:solidFill>
                  <a:prstClr val="white">
                    <a:lumMod val="75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BCAC5E-CD08-0E1E-E047-8CC10CF3198C}"/>
              </a:ext>
            </a:extLst>
          </p:cNvPr>
          <p:cNvSpPr txBox="1"/>
          <p:nvPr/>
        </p:nvSpPr>
        <p:spPr>
          <a:xfrm>
            <a:off x="613116" y="2216142"/>
            <a:ext cx="2226777" cy="175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>
              <a:lnSpc>
                <a:spcPts val="1467"/>
              </a:lnSpc>
              <a:spcAft>
                <a:spcPts val="1600"/>
              </a:spcAft>
            </a:pPr>
            <a:r>
              <a:rPr lang="en-US" sz="1133" b="1" cap="all" spc="27" dirty="0">
                <a:solidFill>
                  <a:srgbClr val="A5A5A5"/>
                </a:solidFill>
                <a:latin typeface="Lato" panose="020F0502020204030203" pitchFamily="34" charset="0"/>
              </a:rPr>
              <a:t>Training course modules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AF5EFB-3544-465E-1396-8725D37DA05A}"/>
              </a:ext>
            </a:extLst>
          </p:cNvPr>
          <p:cNvGrpSpPr/>
          <p:nvPr/>
        </p:nvGrpSpPr>
        <p:grpSpPr>
          <a:xfrm>
            <a:off x="688017" y="1449734"/>
            <a:ext cx="599723" cy="599723"/>
            <a:chOff x="879338" y="2410148"/>
            <a:chExt cx="449792" cy="44979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0EBFFD2-5EDB-AF1F-821B-F2214B112C36}"/>
                </a:ext>
              </a:extLst>
            </p:cNvPr>
            <p:cNvSpPr/>
            <p:nvPr/>
          </p:nvSpPr>
          <p:spPr>
            <a:xfrm>
              <a:off x="879338" y="2410148"/>
              <a:ext cx="449792" cy="4497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133">
                <a:solidFill>
                  <a:srgbClr val="FFC000"/>
                </a:solidFill>
                <a:latin typeface="Calibri" panose="020F0502020204030204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DA177B6-8224-F15F-75D5-836D1BA21C83}"/>
                </a:ext>
              </a:extLst>
            </p:cNvPr>
            <p:cNvGrpSpPr/>
            <p:nvPr/>
          </p:nvGrpSpPr>
          <p:grpSpPr>
            <a:xfrm>
              <a:off x="997157" y="2528363"/>
              <a:ext cx="214154" cy="213362"/>
              <a:chOff x="1403350" y="1023938"/>
              <a:chExt cx="430213" cy="428625"/>
            </a:xfrm>
            <a:solidFill>
              <a:schemeClr val="bg1"/>
            </a:solidFill>
          </p:grpSpPr>
          <p:sp>
            <p:nvSpPr>
              <p:cNvPr id="12" name="Freeform 123">
                <a:extLst>
                  <a:ext uri="{FF2B5EF4-FFF2-40B4-BE49-F238E27FC236}">
                    <a16:creationId xmlns:a16="http://schemas.microsoft.com/office/drawing/2014/main" id="{599226FC-9B8F-02E4-20B0-3D81CEE08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1950" y="1252538"/>
                <a:ext cx="201613" cy="200025"/>
              </a:xfrm>
              <a:custGeom>
                <a:avLst/>
                <a:gdLst>
                  <a:gd name="T0" fmla="*/ 105 w 202"/>
                  <a:gd name="T1" fmla="*/ 4 h 199"/>
                  <a:gd name="T2" fmla="*/ 92 w 202"/>
                  <a:gd name="T3" fmla="*/ 4 h 199"/>
                  <a:gd name="T4" fmla="*/ 92 w 202"/>
                  <a:gd name="T5" fmla="*/ 17 h 199"/>
                  <a:gd name="T6" fmla="*/ 180 w 202"/>
                  <a:gd name="T7" fmla="*/ 105 h 199"/>
                  <a:gd name="T8" fmla="*/ 179 w 202"/>
                  <a:gd name="T9" fmla="*/ 112 h 199"/>
                  <a:gd name="T10" fmla="*/ 113 w 202"/>
                  <a:gd name="T11" fmla="*/ 178 h 199"/>
                  <a:gd name="T12" fmla="*/ 106 w 202"/>
                  <a:gd name="T13" fmla="*/ 181 h 199"/>
                  <a:gd name="T14" fmla="*/ 106 w 202"/>
                  <a:gd name="T15" fmla="*/ 181 h 199"/>
                  <a:gd name="T16" fmla="*/ 100 w 202"/>
                  <a:gd name="T17" fmla="*/ 178 h 199"/>
                  <a:gd name="T18" fmla="*/ 87 w 202"/>
                  <a:gd name="T19" fmla="*/ 165 h 199"/>
                  <a:gd name="T20" fmla="*/ 133 w 202"/>
                  <a:gd name="T21" fmla="*/ 119 h 199"/>
                  <a:gd name="T22" fmla="*/ 133 w 202"/>
                  <a:gd name="T23" fmla="*/ 106 h 199"/>
                  <a:gd name="T24" fmla="*/ 120 w 202"/>
                  <a:gd name="T25" fmla="*/ 106 h 199"/>
                  <a:gd name="T26" fmla="*/ 74 w 202"/>
                  <a:gd name="T27" fmla="*/ 151 h 199"/>
                  <a:gd name="T28" fmla="*/ 49 w 202"/>
                  <a:gd name="T29" fmla="*/ 125 h 199"/>
                  <a:gd name="T30" fmla="*/ 68 w 202"/>
                  <a:gd name="T31" fmla="*/ 106 h 199"/>
                  <a:gd name="T32" fmla="*/ 68 w 202"/>
                  <a:gd name="T33" fmla="*/ 92 h 199"/>
                  <a:gd name="T34" fmla="*/ 54 w 202"/>
                  <a:gd name="T35" fmla="*/ 92 h 199"/>
                  <a:gd name="T36" fmla="*/ 35 w 202"/>
                  <a:gd name="T37" fmla="*/ 111 h 199"/>
                  <a:gd name="T38" fmla="*/ 17 w 202"/>
                  <a:gd name="T39" fmla="*/ 93 h 199"/>
                  <a:gd name="T40" fmla="*/ 4 w 202"/>
                  <a:gd name="T41" fmla="*/ 93 h 199"/>
                  <a:gd name="T42" fmla="*/ 4 w 202"/>
                  <a:gd name="T43" fmla="*/ 106 h 199"/>
                  <a:gd name="T44" fmla="*/ 87 w 202"/>
                  <a:gd name="T45" fmla="*/ 191 h 199"/>
                  <a:gd name="T46" fmla="*/ 87 w 202"/>
                  <a:gd name="T47" fmla="*/ 192 h 199"/>
                  <a:gd name="T48" fmla="*/ 106 w 202"/>
                  <a:gd name="T49" fmla="*/ 199 h 199"/>
                  <a:gd name="T50" fmla="*/ 106 w 202"/>
                  <a:gd name="T51" fmla="*/ 199 h 199"/>
                  <a:gd name="T52" fmla="*/ 127 w 202"/>
                  <a:gd name="T53" fmla="*/ 192 h 199"/>
                  <a:gd name="T54" fmla="*/ 192 w 202"/>
                  <a:gd name="T55" fmla="*/ 125 h 199"/>
                  <a:gd name="T56" fmla="*/ 193 w 202"/>
                  <a:gd name="T57" fmla="*/ 91 h 199"/>
                  <a:gd name="T58" fmla="*/ 105 w 202"/>
                  <a:gd name="T59" fmla="*/ 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2" h="199">
                    <a:moveTo>
                      <a:pt x="105" y="4"/>
                    </a:moveTo>
                    <a:cubicBezTo>
                      <a:pt x="101" y="0"/>
                      <a:pt x="96" y="0"/>
                      <a:pt x="92" y="4"/>
                    </a:cubicBezTo>
                    <a:cubicBezTo>
                      <a:pt x="88" y="7"/>
                      <a:pt x="88" y="13"/>
                      <a:pt x="92" y="17"/>
                    </a:cubicBezTo>
                    <a:cubicBezTo>
                      <a:pt x="180" y="105"/>
                      <a:pt x="180" y="105"/>
                      <a:pt x="180" y="105"/>
                    </a:cubicBezTo>
                    <a:cubicBezTo>
                      <a:pt x="181" y="106"/>
                      <a:pt x="181" y="110"/>
                      <a:pt x="179" y="112"/>
                    </a:cubicBezTo>
                    <a:cubicBezTo>
                      <a:pt x="113" y="178"/>
                      <a:pt x="113" y="178"/>
                      <a:pt x="113" y="178"/>
                    </a:cubicBezTo>
                    <a:cubicBezTo>
                      <a:pt x="112" y="179"/>
                      <a:pt x="109" y="181"/>
                      <a:pt x="106" y="181"/>
                    </a:cubicBezTo>
                    <a:cubicBezTo>
                      <a:pt x="106" y="181"/>
                      <a:pt x="106" y="181"/>
                      <a:pt x="106" y="181"/>
                    </a:cubicBezTo>
                    <a:cubicBezTo>
                      <a:pt x="104" y="181"/>
                      <a:pt x="102" y="180"/>
                      <a:pt x="100" y="178"/>
                    </a:cubicBezTo>
                    <a:cubicBezTo>
                      <a:pt x="100" y="178"/>
                      <a:pt x="95" y="173"/>
                      <a:pt x="87" y="165"/>
                    </a:cubicBezTo>
                    <a:cubicBezTo>
                      <a:pt x="133" y="119"/>
                      <a:pt x="133" y="119"/>
                      <a:pt x="133" y="119"/>
                    </a:cubicBezTo>
                    <a:cubicBezTo>
                      <a:pt x="137" y="115"/>
                      <a:pt x="137" y="109"/>
                      <a:pt x="133" y="106"/>
                    </a:cubicBezTo>
                    <a:cubicBezTo>
                      <a:pt x="129" y="102"/>
                      <a:pt x="123" y="102"/>
                      <a:pt x="120" y="106"/>
                    </a:cubicBezTo>
                    <a:cubicBezTo>
                      <a:pt x="74" y="151"/>
                      <a:pt x="74" y="151"/>
                      <a:pt x="74" y="151"/>
                    </a:cubicBezTo>
                    <a:cubicBezTo>
                      <a:pt x="67" y="143"/>
                      <a:pt x="58" y="135"/>
                      <a:pt x="49" y="125"/>
                    </a:cubicBezTo>
                    <a:cubicBezTo>
                      <a:pt x="68" y="106"/>
                      <a:pt x="68" y="106"/>
                      <a:pt x="68" y="106"/>
                    </a:cubicBezTo>
                    <a:cubicBezTo>
                      <a:pt x="71" y="102"/>
                      <a:pt x="71" y="96"/>
                      <a:pt x="68" y="92"/>
                    </a:cubicBezTo>
                    <a:cubicBezTo>
                      <a:pt x="64" y="89"/>
                      <a:pt x="58" y="89"/>
                      <a:pt x="54" y="92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0" y="105"/>
                      <a:pt x="24" y="99"/>
                      <a:pt x="17" y="93"/>
                    </a:cubicBezTo>
                    <a:cubicBezTo>
                      <a:pt x="14" y="89"/>
                      <a:pt x="8" y="89"/>
                      <a:pt x="4" y="93"/>
                    </a:cubicBezTo>
                    <a:cubicBezTo>
                      <a:pt x="0" y="97"/>
                      <a:pt x="0" y="103"/>
                      <a:pt x="4" y="106"/>
                    </a:cubicBezTo>
                    <a:cubicBezTo>
                      <a:pt x="53" y="155"/>
                      <a:pt x="86" y="191"/>
                      <a:pt x="87" y="191"/>
                    </a:cubicBezTo>
                    <a:cubicBezTo>
                      <a:pt x="87" y="191"/>
                      <a:pt x="87" y="192"/>
                      <a:pt x="87" y="192"/>
                    </a:cubicBezTo>
                    <a:cubicBezTo>
                      <a:pt x="92" y="197"/>
                      <a:pt x="99" y="199"/>
                      <a:pt x="106" y="199"/>
                    </a:cubicBezTo>
                    <a:cubicBezTo>
                      <a:pt x="106" y="199"/>
                      <a:pt x="106" y="199"/>
                      <a:pt x="106" y="199"/>
                    </a:cubicBezTo>
                    <a:cubicBezTo>
                      <a:pt x="114" y="199"/>
                      <a:pt x="122" y="196"/>
                      <a:pt x="127" y="192"/>
                    </a:cubicBezTo>
                    <a:cubicBezTo>
                      <a:pt x="192" y="125"/>
                      <a:pt x="192" y="125"/>
                      <a:pt x="192" y="125"/>
                    </a:cubicBezTo>
                    <a:cubicBezTo>
                      <a:pt x="201" y="116"/>
                      <a:pt x="202" y="100"/>
                      <a:pt x="193" y="91"/>
                    </a:cubicBezTo>
                    <a:lnTo>
                      <a:pt x="10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24">
                <a:extLst>
                  <a:ext uri="{FF2B5EF4-FFF2-40B4-BE49-F238E27FC236}">
                    <a16:creationId xmlns:a16="http://schemas.microsoft.com/office/drawing/2014/main" id="{87881AD9-E93F-BC82-C20A-83FAE5790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3350" y="1023938"/>
                <a:ext cx="206375" cy="204788"/>
              </a:xfrm>
              <a:custGeom>
                <a:avLst/>
                <a:gdLst>
                  <a:gd name="T0" fmla="*/ 98 w 205"/>
                  <a:gd name="T1" fmla="*/ 203 h 205"/>
                  <a:gd name="T2" fmla="*/ 105 w 205"/>
                  <a:gd name="T3" fmla="*/ 205 h 205"/>
                  <a:gd name="T4" fmla="*/ 112 w 205"/>
                  <a:gd name="T5" fmla="*/ 203 h 205"/>
                  <a:gd name="T6" fmla="*/ 112 w 205"/>
                  <a:gd name="T7" fmla="*/ 189 h 205"/>
                  <a:gd name="T8" fmla="*/ 92 w 205"/>
                  <a:gd name="T9" fmla="*/ 170 h 205"/>
                  <a:gd name="T10" fmla="*/ 111 w 205"/>
                  <a:gd name="T11" fmla="*/ 151 h 205"/>
                  <a:gd name="T12" fmla="*/ 111 w 205"/>
                  <a:gd name="T13" fmla="*/ 138 h 205"/>
                  <a:gd name="T14" fmla="*/ 98 w 205"/>
                  <a:gd name="T15" fmla="*/ 138 h 205"/>
                  <a:gd name="T16" fmla="*/ 79 w 205"/>
                  <a:gd name="T17" fmla="*/ 157 h 205"/>
                  <a:gd name="T18" fmla="*/ 53 w 205"/>
                  <a:gd name="T19" fmla="*/ 131 h 205"/>
                  <a:gd name="T20" fmla="*/ 98 w 205"/>
                  <a:gd name="T21" fmla="*/ 86 h 205"/>
                  <a:gd name="T22" fmla="*/ 98 w 205"/>
                  <a:gd name="T23" fmla="*/ 72 h 205"/>
                  <a:gd name="T24" fmla="*/ 85 w 205"/>
                  <a:gd name="T25" fmla="*/ 72 h 205"/>
                  <a:gd name="T26" fmla="*/ 39 w 205"/>
                  <a:gd name="T27" fmla="*/ 118 h 205"/>
                  <a:gd name="T28" fmla="*/ 26 w 205"/>
                  <a:gd name="T29" fmla="*/ 105 h 205"/>
                  <a:gd name="T30" fmla="*/ 26 w 205"/>
                  <a:gd name="T31" fmla="*/ 92 h 205"/>
                  <a:gd name="T32" fmla="*/ 91 w 205"/>
                  <a:gd name="T33" fmla="*/ 27 h 205"/>
                  <a:gd name="T34" fmla="*/ 104 w 205"/>
                  <a:gd name="T35" fmla="*/ 27 h 205"/>
                  <a:gd name="T36" fmla="*/ 188 w 205"/>
                  <a:gd name="T37" fmla="*/ 115 h 205"/>
                  <a:gd name="T38" fmla="*/ 201 w 205"/>
                  <a:gd name="T39" fmla="*/ 115 h 205"/>
                  <a:gd name="T40" fmla="*/ 201 w 205"/>
                  <a:gd name="T41" fmla="*/ 102 h 205"/>
                  <a:gd name="T42" fmla="*/ 118 w 205"/>
                  <a:gd name="T43" fmla="*/ 14 h 205"/>
                  <a:gd name="T44" fmla="*/ 118 w 205"/>
                  <a:gd name="T45" fmla="*/ 14 h 205"/>
                  <a:gd name="T46" fmla="*/ 78 w 205"/>
                  <a:gd name="T47" fmla="*/ 14 h 205"/>
                  <a:gd name="T48" fmla="*/ 13 w 205"/>
                  <a:gd name="T49" fmla="*/ 79 h 205"/>
                  <a:gd name="T50" fmla="*/ 13 w 205"/>
                  <a:gd name="T51" fmla="*/ 119 h 205"/>
                  <a:gd name="T52" fmla="*/ 98 w 205"/>
                  <a:gd name="T53" fmla="*/ 20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5" h="205">
                    <a:moveTo>
                      <a:pt x="98" y="203"/>
                    </a:moveTo>
                    <a:cubicBezTo>
                      <a:pt x="100" y="205"/>
                      <a:pt x="103" y="205"/>
                      <a:pt x="105" y="205"/>
                    </a:cubicBezTo>
                    <a:cubicBezTo>
                      <a:pt x="108" y="205"/>
                      <a:pt x="110" y="205"/>
                      <a:pt x="112" y="203"/>
                    </a:cubicBezTo>
                    <a:cubicBezTo>
                      <a:pt x="115" y="199"/>
                      <a:pt x="115" y="193"/>
                      <a:pt x="112" y="189"/>
                    </a:cubicBezTo>
                    <a:cubicBezTo>
                      <a:pt x="105" y="183"/>
                      <a:pt x="98" y="176"/>
                      <a:pt x="92" y="170"/>
                    </a:cubicBezTo>
                    <a:cubicBezTo>
                      <a:pt x="111" y="151"/>
                      <a:pt x="111" y="151"/>
                      <a:pt x="111" y="151"/>
                    </a:cubicBezTo>
                    <a:cubicBezTo>
                      <a:pt x="115" y="148"/>
                      <a:pt x="115" y="142"/>
                      <a:pt x="111" y="138"/>
                    </a:cubicBezTo>
                    <a:cubicBezTo>
                      <a:pt x="107" y="134"/>
                      <a:pt x="102" y="134"/>
                      <a:pt x="98" y="138"/>
                    </a:cubicBezTo>
                    <a:cubicBezTo>
                      <a:pt x="79" y="157"/>
                      <a:pt x="79" y="157"/>
                      <a:pt x="79" y="157"/>
                    </a:cubicBezTo>
                    <a:cubicBezTo>
                      <a:pt x="69" y="147"/>
                      <a:pt x="60" y="138"/>
                      <a:pt x="53" y="131"/>
                    </a:cubicBezTo>
                    <a:cubicBezTo>
                      <a:pt x="98" y="86"/>
                      <a:pt x="98" y="86"/>
                      <a:pt x="98" y="86"/>
                    </a:cubicBezTo>
                    <a:cubicBezTo>
                      <a:pt x="102" y="82"/>
                      <a:pt x="102" y="76"/>
                      <a:pt x="98" y="72"/>
                    </a:cubicBezTo>
                    <a:cubicBezTo>
                      <a:pt x="94" y="69"/>
                      <a:pt x="88" y="69"/>
                      <a:pt x="85" y="72"/>
                    </a:cubicBezTo>
                    <a:cubicBezTo>
                      <a:pt x="39" y="118"/>
                      <a:pt x="39" y="118"/>
                      <a:pt x="39" y="118"/>
                    </a:cubicBezTo>
                    <a:cubicBezTo>
                      <a:pt x="31" y="110"/>
                      <a:pt x="26" y="105"/>
                      <a:pt x="26" y="105"/>
                    </a:cubicBezTo>
                    <a:cubicBezTo>
                      <a:pt x="26" y="105"/>
                      <a:pt x="20" y="98"/>
                      <a:pt x="26" y="92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6" y="23"/>
                      <a:pt x="100" y="22"/>
                      <a:pt x="104" y="27"/>
                    </a:cubicBezTo>
                    <a:cubicBezTo>
                      <a:pt x="107" y="30"/>
                      <a:pt x="140" y="67"/>
                      <a:pt x="188" y="115"/>
                    </a:cubicBezTo>
                    <a:cubicBezTo>
                      <a:pt x="192" y="119"/>
                      <a:pt x="198" y="119"/>
                      <a:pt x="201" y="115"/>
                    </a:cubicBezTo>
                    <a:cubicBezTo>
                      <a:pt x="205" y="111"/>
                      <a:pt x="205" y="105"/>
                      <a:pt x="201" y="102"/>
                    </a:cubicBezTo>
                    <a:cubicBezTo>
                      <a:pt x="151" y="52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04" y="0"/>
                      <a:pt x="88" y="4"/>
                      <a:pt x="78" y="14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0" y="91"/>
                      <a:pt x="3" y="109"/>
                      <a:pt x="13" y="119"/>
                    </a:cubicBezTo>
                    <a:cubicBezTo>
                      <a:pt x="13" y="119"/>
                      <a:pt x="49" y="153"/>
                      <a:pt x="98" y="2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25">
                <a:extLst>
                  <a:ext uri="{FF2B5EF4-FFF2-40B4-BE49-F238E27FC236}">
                    <a16:creationId xmlns:a16="http://schemas.microsoft.com/office/drawing/2014/main" id="{25499E3C-BB1B-CCC4-1B99-7E63B1947E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525" y="1027113"/>
                <a:ext cx="427038" cy="425450"/>
              </a:xfrm>
              <a:custGeom>
                <a:avLst/>
                <a:gdLst>
                  <a:gd name="T0" fmla="*/ 373 w 427"/>
                  <a:gd name="T1" fmla="*/ 156 h 425"/>
                  <a:gd name="T2" fmla="*/ 420 w 427"/>
                  <a:gd name="T3" fmla="*/ 109 h 425"/>
                  <a:gd name="T4" fmla="*/ 427 w 427"/>
                  <a:gd name="T5" fmla="*/ 92 h 425"/>
                  <a:gd name="T6" fmla="*/ 420 w 427"/>
                  <a:gd name="T7" fmla="*/ 76 h 425"/>
                  <a:gd name="T8" fmla="*/ 351 w 427"/>
                  <a:gd name="T9" fmla="*/ 7 h 425"/>
                  <a:gd name="T10" fmla="*/ 335 w 427"/>
                  <a:gd name="T11" fmla="*/ 0 h 425"/>
                  <a:gd name="T12" fmla="*/ 319 w 427"/>
                  <a:gd name="T13" fmla="*/ 7 h 425"/>
                  <a:gd name="T14" fmla="*/ 270 w 427"/>
                  <a:gd name="T15" fmla="*/ 56 h 425"/>
                  <a:gd name="T16" fmla="*/ 268 w 427"/>
                  <a:gd name="T17" fmla="*/ 58 h 425"/>
                  <a:gd name="T18" fmla="*/ 45 w 427"/>
                  <a:gd name="T19" fmla="*/ 282 h 425"/>
                  <a:gd name="T20" fmla="*/ 42 w 427"/>
                  <a:gd name="T21" fmla="*/ 285 h 425"/>
                  <a:gd name="T22" fmla="*/ 1 w 427"/>
                  <a:gd name="T23" fmla="*/ 413 h 425"/>
                  <a:gd name="T24" fmla="*/ 3 w 427"/>
                  <a:gd name="T25" fmla="*/ 422 h 425"/>
                  <a:gd name="T26" fmla="*/ 10 w 427"/>
                  <a:gd name="T27" fmla="*/ 425 h 425"/>
                  <a:gd name="T28" fmla="*/ 12 w 427"/>
                  <a:gd name="T29" fmla="*/ 424 h 425"/>
                  <a:gd name="T30" fmla="*/ 143 w 427"/>
                  <a:gd name="T31" fmla="*/ 385 h 425"/>
                  <a:gd name="T32" fmla="*/ 147 w 427"/>
                  <a:gd name="T33" fmla="*/ 383 h 425"/>
                  <a:gd name="T34" fmla="*/ 371 w 427"/>
                  <a:gd name="T35" fmla="*/ 158 h 425"/>
                  <a:gd name="T36" fmla="*/ 373 w 427"/>
                  <a:gd name="T37" fmla="*/ 156 h 425"/>
                  <a:gd name="T38" fmla="*/ 332 w 427"/>
                  <a:gd name="T39" fmla="*/ 20 h 425"/>
                  <a:gd name="T40" fmla="*/ 335 w 427"/>
                  <a:gd name="T41" fmla="*/ 19 h 425"/>
                  <a:gd name="T42" fmla="*/ 338 w 427"/>
                  <a:gd name="T43" fmla="*/ 20 h 425"/>
                  <a:gd name="T44" fmla="*/ 407 w 427"/>
                  <a:gd name="T45" fmla="*/ 89 h 425"/>
                  <a:gd name="T46" fmla="*/ 408 w 427"/>
                  <a:gd name="T47" fmla="*/ 92 h 425"/>
                  <a:gd name="T48" fmla="*/ 407 w 427"/>
                  <a:gd name="T49" fmla="*/ 95 h 425"/>
                  <a:gd name="T50" fmla="*/ 365 w 427"/>
                  <a:gd name="T51" fmla="*/ 138 h 425"/>
                  <a:gd name="T52" fmla="*/ 290 w 427"/>
                  <a:gd name="T53" fmla="*/ 63 h 425"/>
                  <a:gd name="T54" fmla="*/ 332 w 427"/>
                  <a:gd name="T55" fmla="*/ 20 h 425"/>
                  <a:gd name="T56" fmla="*/ 124 w 427"/>
                  <a:gd name="T57" fmla="*/ 328 h 425"/>
                  <a:gd name="T58" fmla="*/ 98 w 427"/>
                  <a:gd name="T59" fmla="*/ 328 h 425"/>
                  <a:gd name="T60" fmla="*/ 98 w 427"/>
                  <a:gd name="T61" fmla="*/ 301 h 425"/>
                  <a:gd name="T62" fmla="*/ 299 w 427"/>
                  <a:gd name="T63" fmla="*/ 99 h 425"/>
                  <a:gd name="T64" fmla="*/ 327 w 427"/>
                  <a:gd name="T65" fmla="*/ 127 h 425"/>
                  <a:gd name="T66" fmla="*/ 124 w 427"/>
                  <a:gd name="T67" fmla="*/ 328 h 425"/>
                  <a:gd name="T68" fmla="*/ 277 w 427"/>
                  <a:gd name="T69" fmla="*/ 76 h 425"/>
                  <a:gd name="T70" fmla="*/ 286 w 427"/>
                  <a:gd name="T71" fmla="*/ 86 h 425"/>
                  <a:gd name="T72" fmla="*/ 86 w 427"/>
                  <a:gd name="T73" fmla="*/ 287 h 425"/>
                  <a:gd name="T74" fmla="*/ 70 w 427"/>
                  <a:gd name="T75" fmla="*/ 283 h 425"/>
                  <a:gd name="T76" fmla="*/ 277 w 427"/>
                  <a:gd name="T77" fmla="*/ 76 h 425"/>
                  <a:gd name="T78" fmla="*/ 57 w 427"/>
                  <a:gd name="T79" fmla="*/ 299 h 425"/>
                  <a:gd name="T80" fmla="*/ 79 w 427"/>
                  <a:gd name="T81" fmla="*/ 304 h 425"/>
                  <a:gd name="T82" fmla="*/ 79 w 427"/>
                  <a:gd name="T83" fmla="*/ 337 h 425"/>
                  <a:gd name="T84" fmla="*/ 88 w 427"/>
                  <a:gd name="T85" fmla="*/ 346 h 425"/>
                  <a:gd name="T86" fmla="*/ 121 w 427"/>
                  <a:gd name="T87" fmla="*/ 346 h 425"/>
                  <a:gd name="T88" fmla="*/ 128 w 427"/>
                  <a:gd name="T89" fmla="*/ 371 h 425"/>
                  <a:gd name="T90" fmla="*/ 24 w 427"/>
                  <a:gd name="T91" fmla="*/ 401 h 425"/>
                  <a:gd name="T92" fmla="*/ 57 w 427"/>
                  <a:gd name="T93" fmla="*/ 299 h 425"/>
                  <a:gd name="T94" fmla="*/ 144 w 427"/>
                  <a:gd name="T95" fmla="*/ 360 h 425"/>
                  <a:gd name="T96" fmla="*/ 138 w 427"/>
                  <a:gd name="T97" fmla="*/ 340 h 425"/>
                  <a:gd name="T98" fmla="*/ 341 w 427"/>
                  <a:gd name="T99" fmla="*/ 140 h 425"/>
                  <a:gd name="T100" fmla="*/ 351 w 427"/>
                  <a:gd name="T101" fmla="*/ 151 h 425"/>
                  <a:gd name="T102" fmla="*/ 144 w 427"/>
                  <a:gd name="T103" fmla="*/ 36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27" h="425">
                    <a:moveTo>
                      <a:pt x="373" y="156"/>
                    </a:moveTo>
                    <a:cubicBezTo>
                      <a:pt x="420" y="109"/>
                      <a:pt x="420" y="109"/>
                      <a:pt x="420" y="109"/>
                    </a:cubicBezTo>
                    <a:cubicBezTo>
                      <a:pt x="424" y="104"/>
                      <a:pt x="427" y="98"/>
                      <a:pt x="427" y="92"/>
                    </a:cubicBezTo>
                    <a:cubicBezTo>
                      <a:pt x="427" y="86"/>
                      <a:pt x="424" y="80"/>
                      <a:pt x="420" y="76"/>
                    </a:cubicBezTo>
                    <a:cubicBezTo>
                      <a:pt x="351" y="7"/>
                      <a:pt x="351" y="7"/>
                      <a:pt x="351" y="7"/>
                    </a:cubicBezTo>
                    <a:cubicBezTo>
                      <a:pt x="347" y="3"/>
                      <a:pt x="341" y="0"/>
                      <a:pt x="335" y="0"/>
                    </a:cubicBezTo>
                    <a:cubicBezTo>
                      <a:pt x="329" y="0"/>
                      <a:pt x="323" y="3"/>
                      <a:pt x="319" y="7"/>
                    </a:cubicBezTo>
                    <a:cubicBezTo>
                      <a:pt x="270" y="56"/>
                      <a:pt x="270" y="56"/>
                      <a:pt x="270" y="56"/>
                    </a:cubicBezTo>
                    <a:cubicBezTo>
                      <a:pt x="269" y="57"/>
                      <a:pt x="269" y="57"/>
                      <a:pt x="268" y="58"/>
                    </a:cubicBezTo>
                    <a:cubicBezTo>
                      <a:pt x="45" y="282"/>
                      <a:pt x="45" y="282"/>
                      <a:pt x="45" y="282"/>
                    </a:cubicBezTo>
                    <a:cubicBezTo>
                      <a:pt x="43" y="283"/>
                      <a:pt x="43" y="284"/>
                      <a:pt x="42" y="285"/>
                    </a:cubicBezTo>
                    <a:cubicBezTo>
                      <a:pt x="1" y="413"/>
                      <a:pt x="1" y="413"/>
                      <a:pt x="1" y="413"/>
                    </a:cubicBezTo>
                    <a:cubicBezTo>
                      <a:pt x="0" y="416"/>
                      <a:pt x="1" y="420"/>
                      <a:pt x="3" y="422"/>
                    </a:cubicBezTo>
                    <a:cubicBezTo>
                      <a:pt x="5" y="424"/>
                      <a:pt x="7" y="425"/>
                      <a:pt x="10" y="425"/>
                    </a:cubicBezTo>
                    <a:cubicBezTo>
                      <a:pt x="11" y="425"/>
                      <a:pt x="12" y="425"/>
                      <a:pt x="12" y="424"/>
                    </a:cubicBezTo>
                    <a:cubicBezTo>
                      <a:pt x="143" y="385"/>
                      <a:pt x="143" y="385"/>
                      <a:pt x="143" y="385"/>
                    </a:cubicBezTo>
                    <a:cubicBezTo>
                      <a:pt x="145" y="385"/>
                      <a:pt x="146" y="384"/>
                      <a:pt x="147" y="383"/>
                    </a:cubicBezTo>
                    <a:cubicBezTo>
                      <a:pt x="371" y="158"/>
                      <a:pt x="371" y="158"/>
                      <a:pt x="371" y="158"/>
                    </a:cubicBezTo>
                    <a:cubicBezTo>
                      <a:pt x="372" y="157"/>
                      <a:pt x="372" y="157"/>
                      <a:pt x="373" y="156"/>
                    </a:cubicBezTo>
                    <a:close/>
                    <a:moveTo>
                      <a:pt x="332" y="20"/>
                    </a:moveTo>
                    <a:cubicBezTo>
                      <a:pt x="333" y="19"/>
                      <a:pt x="334" y="19"/>
                      <a:pt x="335" y="19"/>
                    </a:cubicBezTo>
                    <a:cubicBezTo>
                      <a:pt x="336" y="19"/>
                      <a:pt x="337" y="19"/>
                      <a:pt x="338" y="20"/>
                    </a:cubicBezTo>
                    <a:cubicBezTo>
                      <a:pt x="407" y="89"/>
                      <a:pt x="407" y="89"/>
                      <a:pt x="407" y="89"/>
                    </a:cubicBezTo>
                    <a:cubicBezTo>
                      <a:pt x="408" y="90"/>
                      <a:pt x="408" y="92"/>
                      <a:pt x="408" y="92"/>
                    </a:cubicBezTo>
                    <a:cubicBezTo>
                      <a:pt x="408" y="93"/>
                      <a:pt x="408" y="94"/>
                      <a:pt x="407" y="95"/>
                    </a:cubicBezTo>
                    <a:cubicBezTo>
                      <a:pt x="365" y="138"/>
                      <a:pt x="365" y="138"/>
                      <a:pt x="365" y="138"/>
                    </a:cubicBezTo>
                    <a:cubicBezTo>
                      <a:pt x="290" y="63"/>
                      <a:pt x="290" y="63"/>
                      <a:pt x="290" y="63"/>
                    </a:cubicBezTo>
                    <a:lnTo>
                      <a:pt x="332" y="20"/>
                    </a:lnTo>
                    <a:close/>
                    <a:moveTo>
                      <a:pt x="124" y="328"/>
                    </a:moveTo>
                    <a:cubicBezTo>
                      <a:pt x="98" y="328"/>
                      <a:pt x="98" y="328"/>
                      <a:pt x="98" y="328"/>
                    </a:cubicBezTo>
                    <a:cubicBezTo>
                      <a:pt x="98" y="301"/>
                      <a:pt x="98" y="301"/>
                      <a:pt x="98" y="301"/>
                    </a:cubicBezTo>
                    <a:cubicBezTo>
                      <a:pt x="299" y="99"/>
                      <a:pt x="299" y="99"/>
                      <a:pt x="299" y="99"/>
                    </a:cubicBezTo>
                    <a:cubicBezTo>
                      <a:pt x="327" y="127"/>
                      <a:pt x="327" y="127"/>
                      <a:pt x="327" y="127"/>
                    </a:cubicBezTo>
                    <a:lnTo>
                      <a:pt x="124" y="328"/>
                    </a:lnTo>
                    <a:close/>
                    <a:moveTo>
                      <a:pt x="277" y="76"/>
                    </a:moveTo>
                    <a:cubicBezTo>
                      <a:pt x="286" y="86"/>
                      <a:pt x="286" y="86"/>
                      <a:pt x="286" y="86"/>
                    </a:cubicBezTo>
                    <a:cubicBezTo>
                      <a:pt x="86" y="287"/>
                      <a:pt x="86" y="287"/>
                      <a:pt x="86" y="287"/>
                    </a:cubicBezTo>
                    <a:cubicBezTo>
                      <a:pt x="70" y="283"/>
                      <a:pt x="70" y="283"/>
                      <a:pt x="70" y="283"/>
                    </a:cubicBezTo>
                    <a:lnTo>
                      <a:pt x="277" y="76"/>
                    </a:lnTo>
                    <a:close/>
                    <a:moveTo>
                      <a:pt x="57" y="299"/>
                    </a:moveTo>
                    <a:cubicBezTo>
                      <a:pt x="79" y="304"/>
                      <a:pt x="79" y="304"/>
                      <a:pt x="79" y="304"/>
                    </a:cubicBezTo>
                    <a:cubicBezTo>
                      <a:pt x="79" y="337"/>
                      <a:pt x="79" y="337"/>
                      <a:pt x="79" y="337"/>
                    </a:cubicBezTo>
                    <a:cubicBezTo>
                      <a:pt x="79" y="342"/>
                      <a:pt x="83" y="346"/>
                      <a:pt x="88" y="346"/>
                    </a:cubicBezTo>
                    <a:cubicBezTo>
                      <a:pt x="121" y="346"/>
                      <a:pt x="121" y="346"/>
                      <a:pt x="121" y="346"/>
                    </a:cubicBezTo>
                    <a:cubicBezTo>
                      <a:pt x="128" y="371"/>
                      <a:pt x="128" y="371"/>
                      <a:pt x="128" y="371"/>
                    </a:cubicBezTo>
                    <a:cubicBezTo>
                      <a:pt x="24" y="401"/>
                      <a:pt x="24" y="401"/>
                      <a:pt x="24" y="401"/>
                    </a:cubicBezTo>
                    <a:lnTo>
                      <a:pt x="57" y="299"/>
                    </a:lnTo>
                    <a:close/>
                    <a:moveTo>
                      <a:pt x="144" y="360"/>
                    </a:moveTo>
                    <a:cubicBezTo>
                      <a:pt x="138" y="340"/>
                      <a:pt x="138" y="340"/>
                      <a:pt x="138" y="340"/>
                    </a:cubicBezTo>
                    <a:cubicBezTo>
                      <a:pt x="341" y="140"/>
                      <a:pt x="341" y="140"/>
                      <a:pt x="341" y="140"/>
                    </a:cubicBezTo>
                    <a:cubicBezTo>
                      <a:pt x="351" y="151"/>
                      <a:pt x="351" y="151"/>
                      <a:pt x="351" y="151"/>
                    </a:cubicBezTo>
                    <a:lnTo>
                      <a:pt x="144" y="3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17CF36-F4AE-D5C8-7CD2-FAFE27261E26}"/>
              </a:ext>
            </a:extLst>
          </p:cNvPr>
          <p:cNvCxnSpPr>
            <a:cxnSpLocks/>
          </p:cNvCxnSpPr>
          <p:nvPr/>
        </p:nvCxnSpPr>
        <p:spPr>
          <a:xfrm>
            <a:off x="3360932" y="2474053"/>
            <a:ext cx="0" cy="350888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21FBA8F1-87A5-995F-4BD0-59B388A70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6" y="15157"/>
            <a:ext cx="1423299" cy="16355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BC91B64-2819-A3CC-A0DE-D5696216F790}"/>
              </a:ext>
            </a:extLst>
          </p:cNvPr>
          <p:cNvSpPr txBox="1"/>
          <p:nvPr/>
        </p:nvSpPr>
        <p:spPr>
          <a:xfrm>
            <a:off x="650714" y="2515645"/>
            <a:ext cx="2592222" cy="3701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/>
            <a:r>
              <a:rPr lang="en-US" sz="1250" b="1" dirty="0">
                <a:solidFill>
                  <a:srgbClr val="5B9BD5">
                    <a:lumMod val="5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SAFe Agilist | PO/PM Course:</a:t>
            </a:r>
            <a:endParaRPr lang="en-US" sz="1250" dirty="0">
              <a:solidFill>
                <a:srgbClr val="5B9BD5">
                  <a:lumMod val="50000"/>
                </a:srgb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consist a 4-session [3-hours each] Instructor-led live-class training with 1-hr Q&amp;A per session | total of 4-hour follow-up </a:t>
            </a:r>
            <a:r>
              <a:rPr lang="en-US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|</a:t>
            </a:r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access to self-study material, exam scheduling, and certification upon passing exam. </a:t>
            </a:r>
          </a:p>
          <a:p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includes access to continuous learning support from instructors &amp; other Agile Experts via the Agile Masters Discourse Platform. </a:t>
            </a:r>
          </a:p>
          <a:p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</a:t>
            </a:r>
            <a:r>
              <a:rPr lang="en-US" sz="1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plus</a:t>
            </a:r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Applicable Coaching Support].</a:t>
            </a:r>
          </a:p>
          <a:p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Affixed cost of the training per official is $975.00 and Agile Masters has secured a waiver of 60% for all your respective officials. </a:t>
            </a:r>
          </a:p>
          <a:p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0925D67-2983-7923-0ADE-FB91392A1336}"/>
              </a:ext>
            </a:extLst>
          </p:cNvPr>
          <p:cNvSpPr txBox="1">
            <a:spLocks/>
          </p:cNvSpPr>
          <p:nvPr/>
        </p:nvSpPr>
        <p:spPr>
          <a:xfrm>
            <a:off x="549254" y="5001367"/>
            <a:ext cx="1237015" cy="3016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5B9BD5">
                    <a:lumMod val="5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</a:t>
            </a:r>
            <a:r>
              <a:rPr lang="en-US" sz="1600" b="1" dirty="0">
                <a:solidFill>
                  <a:srgbClr val="ED7D3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b="1" dirty="0">
                <a:solidFill>
                  <a:srgbClr val="5B9BD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3BB24E-B9D2-9315-40EF-F4CAFECBC99F}"/>
              </a:ext>
            </a:extLst>
          </p:cNvPr>
          <p:cNvSpPr txBox="1"/>
          <p:nvPr/>
        </p:nvSpPr>
        <p:spPr>
          <a:xfrm>
            <a:off x="1638427" y="5819259"/>
            <a:ext cx="1957918" cy="444994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914377">
              <a:lnSpc>
                <a:spcPts val="1600"/>
              </a:lnSpc>
              <a:spcAft>
                <a:spcPts val="400"/>
              </a:spcAft>
            </a:pPr>
            <a:r>
              <a:rPr lang="en-US" sz="800" b="1" cap="all" spc="27" dirty="0">
                <a:solidFill>
                  <a:srgbClr val="A5A5A5"/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[$975 LESS 60% WAIVER]</a:t>
            </a:r>
          </a:p>
          <a:p>
            <a:pPr algn="ctr" defTabSz="914377">
              <a:lnSpc>
                <a:spcPts val="1600"/>
              </a:lnSpc>
              <a:spcAft>
                <a:spcPts val="400"/>
              </a:spcAft>
            </a:pPr>
            <a:r>
              <a:rPr lang="en-US" sz="1267" b="1" cap="all" spc="27" dirty="0">
                <a:solidFill>
                  <a:schemeClr val="accent1">
                    <a:lumMod val="50000"/>
                  </a:schemeClr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$390 ONLY!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DEE23D-79F6-7DCB-8469-8A92AEFA5057}"/>
              </a:ext>
            </a:extLst>
          </p:cNvPr>
          <p:cNvCxnSpPr>
            <a:cxnSpLocks/>
          </p:cNvCxnSpPr>
          <p:nvPr/>
        </p:nvCxnSpPr>
        <p:spPr>
          <a:xfrm>
            <a:off x="2140131" y="6308689"/>
            <a:ext cx="930764" cy="717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6D82801-4F1E-0D87-5B08-99F81FEDB974}"/>
              </a:ext>
            </a:extLst>
          </p:cNvPr>
          <p:cNvSpPr txBox="1"/>
          <p:nvPr/>
        </p:nvSpPr>
        <p:spPr>
          <a:xfrm>
            <a:off x="1135625" y="6486849"/>
            <a:ext cx="4480323" cy="174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/>
            <a:r>
              <a:rPr lang="en-US" sz="1133" b="1" spc="800" dirty="0">
                <a:solidFill>
                  <a:prstClr val="white">
                    <a:lumMod val="50000"/>
                  </a:prstClr>
                </a:solidFill>
                <a:latin typeface="Lato" panose="020F0502020204030203" pitchFamily="34" charset="0"/>
              </a:rPr>
              <a:t>WWW.AGILEMASTERS.ORG</a:t>
            </a:r>
          </a:p>
        </p:txBody>
      </p:sp>
    </p:spTree>
    <p:extLst>
      <p:ext uri="{BB962C8B-B14F-4D97-AF65-F5344CB8AC3E}">
        <p14:creationId xmlns:p14="http://schemas.microsoft.com/office/powerpoint/2010/main" val="10194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5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/>
      <p:bldP spid="25" grpId="0" animBg="1"/>
      <p:bldP spid="48" grpId="0"/>
      <p:bldP spid="10" grpId="0"/>
      <p:bldP spid="4" grpId="0"/>
      <p:bldP spid="16" grpId="0"/>
      <p:bldP spid="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" r="378"/>
          <a:stretch/>
        </p:blipFill>
        <p:spPr>
          <a:xfrm>
            <a:off x="3376924" y="-1"/>
            <a:ext cx="8815075" cy="6857988"/>
          </a:xfrm>
        </p:spPr>
      </p:pic>
      <p:sp>
        <p:nvSpPr>
          <p:cNvPr id="18" name="Freeform 23"/>
          <p:cNvSpPr>
            <a:spLocks/>
          </p:cNvSpPr>
          <p:nvPr/>
        </p:nvSpPr>
        <p:spPr bwMode="auto">
          <a:xfrm flipH="1">
            <a:off x="-5" y="0"/>
            <a:ext cx="10392701" cy="6858000"/>
          </a:xfrm>
          <a:custGeom>
            <a:avLst/>
            <a:gdLst>
              <a:gd name="T0" fmla="*/ 0 w 2720"/>
              <a:gd name="T1" fmla="*/ 2996 h 2996"/>
              <a:gd name="T2" fmla="*/ 2720 w 2720"/>
              <a:gd name="T3" fmla="*/ 2996 h 2996"/>
              <a:gd name="T4" fmla="*/ 2720 w 2720"/>
              <a:gd name="T5" fmla="*/ 0 h 2996"/>
              <a:gd name="T6" fmla="*/ 1080 w 2720"/>
              <a:gd name="T7" fmla="*/ 0 h 2996"/>
              <a:gd name="T8" fmla="*/ 0 w 2720"/>
              <a:gd name="T9" fmla="*/ 2996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20" h="2996">
                <a:moveTo>
                  <a:pt x="0" y="2996"/>
                </a:moveTo>
                <a:lnTo>
                  <a:pt x="2720" y="2996"/>
                </a:lnTo>
                <a:lnTo>
                  <a:pt x="2720" y="0"/>
                </a:lnTo>
                <a:lnTo>
                  <a:pt x="1080" y="0"/>
                </a:lnTo>
                <a:lnTo>
                  <a:pt x="0" y="2996"/>
                </a:lnTo>
                <a:close/>
              </a:path>
            </a:pathLst>
          </a:custGeom>
          <a:solidFill>
            <a:schemeClr val="accent1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7108" y="6414422"/>
            <a:ext cx="4480323" cy="174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/>
            <a:r>
              <a:rPr lang="en-US" sz="1133" b="1" spc="800" dirty="0">
                <a:solidFill>
                  <a:prstClr val="white"/>
                </a:solidFill>
                <a:latin typeface="Lato" panose="020F0502020204030203" pitchFamily="34" charset="0"/>
              </a:rPr>
              <a:t>WWW.AGILEMASTERS.ORG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D284F-8860-0560-09BE-A8B0026749A5}"/>
              </a:ext>
            </a:extLst>
          </p:cNvPr>
          <p:cNvSpPr txBox="1"/>
          <p:nvPr/>
        </p:nvSpPr>
        <p:spPr>
          <a:xfrm>
            <a:off x="3729981" y="1103200"/>
            <a:ext cx="3283661" cy="5416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5. Scalability – </a:t>
            </a:r>
          </a:p>
          <a:p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Leading SAFe: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Provides knowledge &amp; tools to scale Agile practices across the organizations.</a:t>
            </a:r>
          </a:p>
          <a:p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SAFe POPM: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Support scalable product/service management to aligned with business growth</a:t>
            </a:r>
            <a:r>
              <a:rPr lang="en-US" sz="11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en-US" sz="13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3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6. Risk Management &amp; Quality – </a:t>
            </a:r>
          </a:p>
          <a:p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Leading SAFe: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Reduces operation risks/failures while maintaining high quality standards.</a:t>
            </a:r>
          </a:p>
          <a:p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SAFe POPM: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Prioritizes operations based on business value and risk for better outcomes.</a:t>
            </a:r>
          </a:p>
          <a:p>
            <a:endParaRPr lang="en-US" sz="11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3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7. Customer Satisfaction – </a:t>
            </a:r>
          </a:p>
          <a:p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Leading SAFe: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Enhances responsiveness to customer needs toward improving satisfaction.</a:t>
            </a:r>
          </a:p>
          <a:p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SAFe POPM: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Ensures timely delivery of product /services that meet market expectations.</a:t>
            </a:r>
          </a:p>
          <a:p>
            <a:endParaRPr lang="en-US" sz="11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3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8. Employee Engagement &amp; Satisfaction – </a:t>
            </a:r>
          </a:p>
          <a:p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Leading SAFe: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Empowers employees with work autonomy &amp; ownership, increasing job satisfaction.</a:t>
            </a:r>
          </a:p>
          <a:p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SAFe POPM: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Enhances team and operations management, leading to positive work environment.</a:t>
            </a:r>
          </a:p>
          <a:p>
            <a:endParaRPr lang="en-US" sz="11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3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9. Compliance &amp; Governance – </a:t>
            </a:r>
          </a:p>
          <a:p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Leading SAFe: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Ensures compliance with industry standards while staying Agile.</a:t>
            </a:r>
          </a:p>
          <a:p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SAFe POPM: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Aligns product/service operations processes with legal and regulatory requirements.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CB909E-0EDB-D941-7D9D-27DDF42AA2BB}"/>
              </a:ext>
            </a:extLst>
          </p:cNvPr>
          <p:cNvSpPr txBox="1"/>
          <p:nvPr/>
        </p:nvSpPr>
        <p:spPr>
          <a:xfrm>
            <a:off x="408189" y="1240801"/>
            <a:ext cx="3155547" cy="4985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3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 Business Alignment – 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Leading SAFe: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Aligns team objectives with broader business goals, ensuring strategic focus.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SAFe POPM: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Equips Administrators/Managers to best prioritize and manage operation backlogs in alignment with organizational goals.</a:t>
            </a:r>
          </a:p>
          <a:p>
            <a:pPr algn="r"/>
            <a:endParaRPr lang="en-US" sz="11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r"/>
            <a:r>
              <a:rPr lang="en-US" sz="13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Productivity &amp; Efficiency – 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Leading SAFe: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Implements Lean-Agile principles to streamline processes and reduce waste with faster delivery times.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SAFe POPM: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Focuses development efforts on high-value tasks, improving efficiency.</a:t>
            </a:r>
          </a:p>
          <a:p>
            <a:pPr algn="r"/>
            <a:endParaRPr lang="en-US" sz="11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r"/>
            <a:r>
              <a:rPr lang="en-US" sz="13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 Collaboration &amp; Communication – 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Leading SAFe: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Enhances collaboration across teams and departments with a unified Agile framework toward productive work-environment.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SAFe POPM: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Improves communication between Administrators/Managers, and operation teams, ensuring sync with corporate goals.</a:t>
            </a:r>
          </a:p>
          <a:p>
            <a:pPr algn="r"/>
            <a:endParaRPr lang="en-US" sz="11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r"/>
            <a:r>
              <a:rPr lang="en-US" sz="13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4. Innovation – 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Leading SAFe: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Fosters continuous improvement and adaptation to market changes.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SAFe POPM: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Helps Administrators/Managers drive innovation by understanding customer needs and trends to drive better innovation.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3FF891-3306-C7BA-F267-86BDFE91C9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53" y="-29604"/>
            <a:ext cx="1099458" cy="13126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D97DEE-39DF-2171-8DF2-08A00AD5C798}"/>
              </a:ext>
            </a:extLst>
          </p:cNvPr>
          <p:cNvSpPr txBox="1"/>
          <p:nvPr/>
        </p:nvSpPr>
        <p:spPr>
          <a:xfrm>
            <a:off x="1672906" y="464315"/>
            <a:ext cx="4695346" cy="417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>
              <a:lnSpc>
                <a:spcPts val="3200"/>
              </a:lnSpc>
            </a:pPr>
            <a:r>
              <a:rPr lang="en-US" sz="2000" b="1" cap="all" spc="67" dirty="0">
                <a:solidFill>
                  <a:schemeClr val="bg1"/>
                </a:solidFill>
                <a:latin typeface="Lato Black" panose="020F0A02020204030203" pitchFamily="34" charset="0"/>
              </a:rPr>
              <a:t>BENEFITS TO the ORGANIZATION</a:t>
            </a:r>
            <a:r>
              <a:rPr lang="en-US" sz="4000" b="1" cap="all" spc="67" dirty="0">
                <a:solidFill>
                  <a:schemeClr val="bg1"/>
                </a:solidFill>
                <a:latin typeface="Lato Black" panose="020F0A02020204030203" pitchFamily="34" charset="0"/>
              </a:rPr>
              <a:t>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D1E415-874C-C268-FE11-77B50DCE6A08}"/>
              </a:ext>
            </a:extLst>
          </p:cNvPr>
          <p:cNvCxnSpPr>
            <a:cxnSpLocks/>
          </p:cNvCxnSpPr>
          <p:nvPr/>
        </p:nvCxnSpPr>
        <p:spPr>
          <a:xfrm>
            <a:off x="1679480" y="924580"/>
            <a:ext cx="4404992" cy="0"/>
          </a:xfrm>
          <a:prstGeom prst="line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89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/>
      <p:bldP spid="2" grpId="0"/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9158" r="9158"/>
          <a:stretch/>
        </p:blipFill>
        <p:spPr>
          <a:xfrm>
            <a:off x="17378" y="-107"/>
            <a:ext cx="4614257" cy="6858000"/>
          </a:xfr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D2BAFC-6BE8-0390-48EE-982B1C4D52CC}"/>
              </a:ext>
            </a:extLst>
          </p:cNvPr>
          <p:cNvSpPr txBox="1"/>
          <p:nvPr/>
        </p:nvSpPr>
        <p:spPr>
          <a:xfrm>
            <a:off x="6517925" y="744103"/>
            <a:ext cx="4892197" cy="417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>
              <a:lnSpc>
                <a:spcPts val="3200"/>
              </a:lnSpc>
            </a:pPr>
            <a:r>
              <a:rPr lang="en-US" sz="2000" b="1" cap="all" spc="67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</a:rPr>
              <a:t>BENEFITS</a:t>
            </a:r>
            <a:r>
              <a:rPr lang="en-US" sz="2000" b="1" cap="all" spc="67" dirty="0">
                <a:solidFill>
                  <a:srgbClr val="C00000"/>
                </a:solidFill>
                <a:latin typeface="Lato Black" panose="020F0A02020204030203" pitchFamily="34" charset="0"/>
              </a:rPr>
              <a:t> TO the PERSONNEL</a:t>
            </a:r>
            <a:r>
              <a:rPr lang="en-US" sz="4000" b="1" cap="all" spc="67" dirty="0">
                <a:solidFill>
                  <a:srgbClr val="C00000"/>
                </a:solidFill>
                <a:latin typeface="Lato Black" panose="020F0A02020204030203" pitchFamily="34" charset="0"/>
              </a:rPr>
              <a:t>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01E3CF-E2F6-FD8C-3229-D7261C335371}"/>
              </a:ext>
            </a:extLst>
          </p:cNvPr>
          <p:cNvCxnSpPr>
            <a:cxnSpLocks/>
          </p:cNvCxnSpPr>
          <p:nvPr/>
        </p:nvCxnSpPr>
        <p:spPr>
          <a:xfrm>
            <a:off x="6519517" y="1204368"/>
            <a:ext cx="3976627" cy="0"/>
          </a:xfrm>
          <a:prstGeom prst="line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93B447C-295B-64F4-7AFF-708BF1646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009" y="264611"/>
            <a:ext cx="1102668" cy="12670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9311D7-62B6-0E65-E287-AE5FC09A8AA7}"/>
              </a:ext>
            </a:extLst>
          </p:cNvPr>
          <p:cNvSpPr txBox="1"/>
          <p:nvPr/>
        </p:nvSpPr>
        <p:spPr>
          <a:xfrm>
            <a:off x="8584206" y="1519979"/>
            <a:ext cx="3159280" cy="4555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5. Innovation Skills: </a:t>
            </a:r>
          </a:p>
          <a:p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Encourages a mindset of continuous improvement, empowering individuals to drive innovation and adapt to changes in the market.</a:t>
            </a:r>
          </a:p>
          <a:p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6. 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Scalability Knowledge</a:t>
            </a:r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</a:p>
          <a:p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Provides the ability to manage and scale Agile practices effectively, making individuals more valuable as their organization grows.</a:t>
            </a:r>
          </a:p>
          <a:p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7. 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Risk Management Expertise</a:t>
            </a:r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</a:p>
          <a:p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Enhances the ability to identify and manage risks, leading to better decision-making and higher-quality outcomes.</a:t>
            </a:r>
          </a:p>
          <a:p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8. 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Job Satisfaction</a:t>
            </a:r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</a:p>
          <a:p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Increases autonomy and ownership over work, leading to greater job satisfaction and a more fulfilling career.</a:t>
            </a:r>
          </a:p>
          <a:p>
            <a:endParaRPr lang="en-US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These in general improves their leadership, efficiency, and overall job performance, benefiting both the individual personnel </a:t>
            </a:r>
          </a:p>
          <a:p>
            <a:pPr algn="ctr"/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the organization.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E28902-D096-BD0C-F5A7-D605A79A4692}"/>
              </a:ext>
            </a:extLst>
          </p:cNvPr>
          <p:cNvSpPr txBox="1"/>
          <p:nvPr/>
        </p:nvSpPr>
        <p:spPr>
          <a:xfrm>
            <a:off x="5181600" y="1520731"/>
            <a:ext cx="3159280" cy="3754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 Career Advancement</a:t>
            </a:r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</a:p>
          <a:p>
            <a:pPr algn="r"/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Equips the organization workforce with sought-after Agile leadership and management skills, enhancing career growth and opportunities for advancement.</a:t>
            </a:r>
          </a:p>
          <a:p>
            <a:pPr algn="r"/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r"/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Enhanced Leadership</a:t>
            </a:r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</a:p>
          <a:p>
            <a:pPr algn="r"/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Improves leadership capabilities, enabling individuals to lead teams more effectively and align their work with business goals.</a:t>
            </a:r>
          </a:p>
          <a:p>
            <a:pPr algn="r"/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r"/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Increased Efficiency</a:t>
            </a:r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</a:p>
          <a:p>
            <a:pPr algn="r"/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Trains personnel in Lean-Agile principles, helping them to work more efficiently, manage tasks better, and deliver results faster.</a:t>
            </a:r>
          </a:p>
          <a:p>
            <a:pPr algn="r"/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r"/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4. 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Stronger Communication</a:t>
            </a:r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</a:p>
          <a:p>
            <a:pPr algn="r"/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Develops skills in clear communication and collaboration, improving teamwork and reducing misunderstandings.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B0ACDE-343C-9838-1967-5251E4B76359}"/>
              </a:ext>
            </a:extLst>
          </p:cNvPr>
          <p:cNvSpPr txBox="1"/>
          <p:nvPr/>
        </p:nvSpPr>
        <p:spPr>
          <a:xfrm>
            <a:off x="11562050" y="6341262"/>
            <a:ext cx="53963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67" b="1" dirty="0">
                <a:solidFill>
                  <a:prstClr val="white">
                    <a:lumMod val="75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93AB42-EE17-E416-88CD-D9DA6921C6FA}"/>
              </a:ext>
            </a:extLst>
          </p:cNvPr>
          <p:cNvSpPr txBox="1"/>
          <p:nvPr/>
        </p:nvSpPr>
        <p:spPr>
          <a:xfrm>
            <a:off x="6268085" y="6296403"/>
            <a:ext cx="4480323" cy="174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/>
            <a:r>
              <a:rPr lang="en-US" sz="1133" b="1" spc="800" dirty="0">
                <a:solidFill>
                  <a:prstClr val="white">
                    <a:lumMod val="50000"/>
                  </a:prstClr>
                </a:solidFill>
                <a:latin typeface="Lato" panose="020F0502020204030203" pitchFamily="34" charset="0"/>
              </a:rPr>
              <a:t>WWW.AGILEMASTERS.ORG</a:t>
            </a:r>
          </a:p>
        </p:txBody>
      </p:sp>
    </p:spTree>
    <p:extLst>
      <p:ext uri="{BB962C8B-B14F-4D97-AF65-F5344CB8AC3E}">
        <p14:creationId xmlns:p14="http://schemas.microsoft.com/office/powerpoint/2010/main" val="208514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5"/>
          <p:cNvSpPr>
            <a:spLocks/>
          </p:cNvSpPr>
          <p:nvPr/>
        </p:nvSpPr>
        <p:spPr bwMode="auto">
          <a:xfrm>
            <a:off x="6529441" y="0"/>
            <a:ext cx="2813245" cy="6858000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8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1A564B-B284-4788-710A-D5E210413932}"/>
              </a:ext>
            </a:extLst>
          </p:cNvPr>
          <p:cNvSpPr txBox="1"/>
          <p:nvPr/>
        </p:nvSpPr>
        <p:spPr>
          <a:xfrm>
            <a:off x="11573339" y="6315862"/>
            <a:ext cx="53963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67" b="1" dirty="0">
                <a:solidFill>
                  <a:prstClr val="white">
                    <a:lumMod val="75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C273D0-6765-783C-7FBA-C86EED06CF72}"/>
              </a:ext>
            </a:extLst>
          </p:cNvPr>
          <p:cNvSpPr txBox="1"/>
          <p:nvPr/>
        </p:nvSpPr>
        <p:spPr>
          <a:xfrm>
            <a:off x="1761025" y="540158"/>
            <a:ext cx="3980008" cy="417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>
              <a:lnSpc>
                <a:spcPts val="3200"/>
              </a:lnSpc>
            </a:pPr>
            <a:r>
              <a:rPr lang="en-US" sz="2000" b="1" cap="all" spc="67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</a:rPr>
              <a:t>BENEFITS</a:t>
            </a:r>
            <a:r>
              <a:rPr lang="en-US" sz="2000" b="1" cap="all" spc="67" dirty="0">
                <a:solidFill>
                  <a:srgbClr val="C00000"/>
                </a:solidFill>
                <a:latin typeface="Lato Black" panose="020F0A02020204030203" pitchFamily="34" charset="0"/>
              </a:rPr>
              <a:t> TO the country</a:t>
            </a:r>
            <a:r>
              <a:rPr lang="en-US" sz="4000" b="1" cap="all" spc="67" dirty="0">
                <a:solidFill>
                  <a:srgbClr val="C00000"/>
                </a:solidFill>
                <a:latin typeface="Lato Black" panose="020F0A02020204030203" pitchFamily="34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2F8444-7396-DC7F-2B8D-4351E4C84D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83" y="60666"/>
            <a:ext cx="1102668" cy="12670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DB1750-4753-AFB0-8A67-B1EAEA58345A}"/>
              </a:ext>
            </a:extLst>
          </p:cNvPr>
          <p:cNvSpPr txBox="1"/>
          <p:nvPr/>
        </p:nvSpPr>
        <p:spPr>
          <a:xfrm>
            <a:off x="3789175" y="1340516"/>
            <a:ext cx="2740266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4. 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Innovative Ecosystem</a:t>
            </a:r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</a:p>
          <a:p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Encouraging a culture of continuous improvement and innovation within organizations helps to create a more vibrant and innovative business environment across the country.</a:t>
            </a:r>
          </a:p>
          <a:p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5. 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Job Creation</a:t>
            </a:r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</a:p>
          <a:p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 organizations become more efficient and grow, they get to create more jobs, contributing to lower unemployment and a stronger labor market.</a:t>
            </a:r>
          </a:p>
          <a:p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6.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Improved Governance &amp; Compliance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</a:p>
          <a:p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Professionals trained in these certifications bring better governance and risk management practices, which in turn lead to more ethical and compliant business practices across industries.</a:t>
            </a:r>
            <a:endParaRPr lang="en-US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1B1EF9-B10E-D27E-706A-311299E79C23}"/>
              </a:ext>
            </a:extLst>
          </p:cNvPr>
          <p:cNvSpPr txBox="1"/>
          <p:nvPr/>
        </p:nvSpPr>
        <p:spPr>
          <a:xfrm>
            <a:off x="454873" y="1351542"/>
            <a:ext cx="3080677" cy="37394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Economic Growth</a:t>
            </a:r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</a:p>
          <a:p>
            <a:pPr algn="r"/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 enhancing the skills and efficiency of personnel, these certifications contribute to higher productivity and innovation within organizations, which in turn boosts the overall economy.</a:t>
            </a:r>
          </a:p>
          <a:p>
            <a:pPr algn="r"/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r"/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Global Competitiveness</a:t>
            </a:r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</a:p>
          <a:p>
            <a:pPr algn="r"/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Certified professionals help organizations adopt Agile practices that improve responsiveness to market demands, making the country’s industries more competitive on a global scale.</a:t>
            </a:r>
          </a:p>
          <a:p>
            <a:pPr algn="r"/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r"/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Workforce Development</a:t>
            </a:r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</a:p>
          <a:p>
            <a:pPr algn="r"/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These programs equip individuals with modern management and leadership skills, fostering a more skilled and adaptable workforce that can drive national development.</a:t>
            </a:r>
          </a:p>
        </p:txBody>
      </p:sp>
      <p:pic>
        <p:nvPicPr>
          <p:cNvPr id="24" name="Picture Placeholder 23" descr="A person sitting cross legged with a computer pointing up&#10;&#10;Description automatically generated">
            <a:extLst>
              <a:ext uri="{FF2B5EF4-FFF2-40B4-BE49-F238E27FC236}">
                <a16:creationId xmlns:a16="http://schemas.microsoft.com/office/drawing/2014/main" id="{9A9286C8-A1E6-A4E4-AF53-F71713AD98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4627" r="4627"/>
          <a:stretch>
            <a:fillRect/>
          </a:stretch>
        </p:blipFill>
        <p:spPr>
          <a:xfrm>
            <a:off x="7370956" y="-2823"/>
            <a:ext cx="4821044" cy="6860823"/>
          </a:xfrm>
        </p:spPr>
      </p:pic>
      <p:pic>
        <p:nvPicPr>
          <p:cNvPr id="25" name="Picture Placeholder 23" descr="A person sitting cross legged with a computer pointing up&#10;&#10;Description automatically generated">
            <a:extLst>
              <a:ext uri="{FF2B5EF4-FFF2-40B4-BE49-F238E27FC236}">
                <a16:creationId xmlns:a16="http://schemas.microsoft.com/office/drawing/2014/main" id="{0B8D9E88-C0BB-9221-A59C-79795E4298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627" r="4627"/>
          <a:stretch>
            <a:fillRect/>
          </a:stretch>
        </p:blipFill>
        <p:spPr>
          <a:xfrm>
            <a:off x="6847114" y="0"/>
            <a:ext cx="5344886" cy="6860823"/>
          </a:xfrm>
          <a:custGeom>
            <a:avLst/>
            <a:gdLst>
              <a:gd name="connsiteX0" fmla="*/ 0 w 4669666"/>
              <a:gd name="connsiteY0" fmla="*/ 0 h 5143500"/>
              <a:gd name="connsiteX1" fmla="*/ 4669666 w 4669666"/>
              <a:gd name="connsiteY1" fmla="*/ 0 h 5143500"/>
              <a:gd name="connsiteX2" fmla="*/ 4669666 w 4669666"/>
              <a:gd name="connsiteY2" fmla="*/ 5143500 h 5143500"/>
              <a:gd name="connsiteX3" fmla="*/ 0 w 4669666"/>
              <a:gd name="connsiteY3" fmla="*/ 5143500 h 5143500"/>
              <a:gd name="connsiteX4" fmla="*/ 0 w 4669666"/>
              <a:gd name="connsiteY4" fmla="*/ 0 h 5143500"/>
              <a:gd name="connsiteX0" fmla="*/ 1856316 w 4669666"/>
              <a:gd name="connsiteY0" fmla="*/ 0 h 5145617"/>
              <a:gd name="connsiteX1" fmla="*/ 4669666 w 4669666"/>
              <a:gd name="connsiteY1" fmla="*/ 2117 h 5145617"/>
              <a:gd name="connsiteX2" fmla="*/ 4669666 w 4669666"/>
              <a:gd name="connsiteY2" fmla="*/ 5145617 h 5145617"/>
              <a:gd name="connsiteX3" fmla="*/ 0 w 4669666"/>
              <a:gd name="connsiteY3" fmla="*/ 5145617 h 5145617"/>
              <a:gd name="connsiteX4" fmla="*/ 1856316 w 4669666"/>
              <a:gd name="connsiteY4" fmla="*/ 0 h 514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9666" h="5145617">
                <a:moveTo>
                  <a:pt x="1856316" y="0"/>
                </a:moveTo>
                <a:lnTo>
                  <a:pt x="4669666" y="2117"/>
                </a:lnTo>
                <a:lnTo>
                  <a:pt x="4669666" y="5145617"/>
                </a:lnTo>
                <a:lnTo>
                  <a:pt x="0" y="5145617"/>
                </a:lnTo>
                <a:lnTo>
                  <a:pt x="1856316" y="0"/>
                </a:lnTo>
                <a:close/>
              </a:path>
            </a:pathLst>
          </a:cu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5572051-6AEB-D7AC-8F65-788EF1AEFCCC}"/>
              </a:ext>
            </a:extLst>
          </p:cNvPr>
          <p:cNvCxnSpPr>
            <a:cxnSpLocks/>
          </p:cNvCxnSpPr>
          <p:nvPr/>
        </p:nvCxnSpPr>
        <p:spPr>
          <a:xfrm>
            <a:off x="1753931" y="1000423"/>
            <a:ext cx="3618203" cy="0"/>
          </a:xfrm>
          <a:prstGeom prst="line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D44BD47-83C7-5CF7-B9D8-7C6D53FFC60B}"/>
              </a:ext>
            </a:extLst>
          </p:cNvPr>
          <p:cNvSpPr txBox="1"/>
          <p:nvPr/>
        </p:nvSpPr>
        <p:spPr>
          <a:xfrm>
            <a:off x="560866" y="5255738"/>
            <a:ext cx="609760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 fostering a more efficient, innovative, and competitive business environment, these certifications indirectly contribute to an overall development and prosperity of the country.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931E9D-17B3-7070-B84B-775CDBE6B2C5}"/>
              </a:ext>
            </a:extLst>
          </p:cNvPr>
          <p:cNvSpPr txBox="1"/>
          <p:nvPr/>
        </p:nvSpPr>
        <p:spPr>
          <a:xfrm>
            <a:off x="1440424" y="6250878"/>
            <a:ext cx="4480323" cy="174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/>
            <a:r>
              <a:rPr lang="en-US" sz="1133" b="1" spc="800" dirty="0">
                <a:solidFill>
                  <a:prstClr val="white">
                    <a:lumMod val="50000"/>
                  </a:prstClr>
                </a:solidFill>
                <a:latin typeface="Lato" panose="020F0502020204030203" pitchFamily="34" charset="0"/>
              </a:rPr>
              <a:t>WWW.AGILEMASTERS.ORG</a:t>
            </a:r>
          </a:p>
        </p:txBody>
      </p:sp>
    </p:spTree>
    <p:extLst>
      <p:ext uri="{BB962C8B-B14F-4D97-AF65-F5344CB8AC3E}">
        <p14:creationId xmlns:p14="http://schemas.microsoft.com/office/powerpoint/2010/main" val="15136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 dir="r"/>
      </p:transition>
    </mc:Choice>
    <mc:Fallback xmlns="">
      <p:transition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3" grpId="0"/>
      <p:bldP spid="14" grpId="0"/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25067</TotalTime>
  <Words>1705</Words>
  <Application>Microsoft Macintosh PowerPoint</Application>
  <PresentationFormat>Widescreen</PresentationFormat>
  <Paragraphs>190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Arial</vt:lpstr>
      <vt:lpstr>Calibri</vt:lpstr>
      <vt:lpstr>Lato</vt:lpstr>
      <vt:lpstr>Lato Black</vt:lpstr>
      <vt:lpstr>Simplified Arabic Fixed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Oluseun Temiye</dc:creator>
  <cp:lastModifiedBy>Festus Atu Otabor</cp:lastModifiedBy>
  <cp:revision>195</cp:revision>
  <dcterms:created xsi:type="dcterms:W3CDTF">2024-06-26T11:20:56Z</dcterms:created>
  <dcterms:modified xsi:type="dcterms:W3CDTF">2024-09-05T06:46:22Z</dcterms:modified>
</cp:coreProperties>
</file>